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2"/>
  </p:notesMasterIdLst>
  <p:sldIdLst>
    <p:sldId id="257" r:id="rId3"/>
    <p:sldId id="312" r:id="rId4"/>
    <p:sldId id="294" r:id="rId5"/>
    <p:sldId id="299" r:id="rId6"/>
    <p:sldId id="298" r:id="rId7"/>
    <p:sldId id="297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282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a Barreto" initials="MB" lastIdx="3" clrIdx="2"/>
  <p:cmAuthor id="1" name="Raquel Guiomar" initials="RG" lastIdx="1" clrIdx="0">
    <p:extLst/>
  </p:cmAuthor>
  <p:cmAuthor id="2" name="Cristina Abreu dos Santos" initials="CAdS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1458" y="78"/>
      </p:cViewPr>
      <p:guideLst>
        <p:guide orient="horz" pos="2160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DF3E-56C3-43F2-A368-386431E98B18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E5251-8885-423C-8887-E4A15B232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4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E5251-8885-423C-8887-E4A15B232089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165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EC65D-2FEC-4432-8DC0-53996EE80479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942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considerados testes rápidos os dispositivos de diagnóstico com resultado qualitativo ou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semi-quantitativo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realização de testes únicos ou de pequenas séries, não automatizados e que geram resultados em 10-30 minutos. São testes de baixa complexidade de execução e devem ser realizados em laboratórios hospitalares ou em unidades prestadoras de cuidados de saúde por profissionais de saúde com formação adequada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EC65D-2FEC-4432-8DC0-53996EE80479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197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EC65D-2FEC-4432-8DC0-53996EE80479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165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313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560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789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		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EB5C-7779-49D6-881A-8AB02B95917C}" type="datetime1">
              <a:rPr lang="pt-PT" smtClean="0"/>
              <a:t>21/07/2020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 userDrawn="1"/>
        </p:nvSpPr>
        <p:spPr>
          <a:xfrm>
            <a:off x="4702629" y="5551715"/>
            <a:ext cx="4278085" cy="108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616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B8A6-405F-4261-84EB-84A353B1133B}" type="datetime1">
              <a:rPr lang="pt-PT" smtClean="0"/>
              <a:t>21/07/2020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7A1D-12DB-4F47-B62C-893A997C15B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8927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AF2D-6A5B-4D4A-B07C-3C078F80637A}" type="datetime1">
              <a:rPr lang="pt-PT" smtClean="0"/>
              <a:t>21/07/2020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CE837-2322-42B6-9018-282ACB22A4E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403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58975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58975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41115-9D2C-4E11-9481-8BD9EC60F8AB}" type="datetime1">
              <a:rPr lang="pt-PT" smtClean="0"/>
              <a:t>21/07/2020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DA75-7EF4-485C-B7B5-AB35B2D9294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728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31D5F-D12B-4598-9397-7DC229AE9958}" type="datetime1">
              <a:rPr lang="pt-PT" smtClean="0"/>
              <a:t>21/07/2020</a:t>
            </a:fld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34FD-8A52-4B3F-9B4F-55D0E9179C4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134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CDAA-3BAF-471E-8B3A-C785B45F41F7}" type="datetime1">
              <a:rPr lang="pt-PT" smtClean="0"/>
              <a:t>21/07/2020</a:t>
            </a:fld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8DFE-E4F3-44E6-A755-515A75353DB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5694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85208-7D32-48C1-8DAA-6827E036773A}" type="datetime1">
              <a:rPr lang="pt-PT" smtClean="0"/>
              <a:t>21/07/2020</a:t>
            </a:fld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7FEC-D50C-4211-BBCC-2C0AB518B70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7671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72200-68CD-4DC1-8250-98AEDE50F134}" type="datetime1">
              <a:rPr lang="pt-PT" smtClean="0"/>
              <a:t>21/07/2020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ACF8-0D99-4010-8ECA-5402651E212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842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908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FEA3E-E3FF-404B-A6AE-680B25184868}" type="datetime1">
              <a:rPr lang="pt-PT" smtClean="0"/>
              <a:t>21/07/2020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33D0-1EED-40CA-BA76-A12159100AD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5619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80783-96B0-4ADC-ACC1-AA9CDEA2B5A7}" type="datetime1">
              <a:rPr lang="pt-PT" smtClean="0"/>
              <a:t>21/07/2020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4369-D70B-486E-A47C-67026A5E2F3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1902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30238"/>
            <a:ext cx="2057400" cy="5462587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30238"/>
            <a:ext cx="6019800" cy="546258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2BEC-F8D1-4B23-A750-B99E60A35CB2}" type="datetime1">
              <a:rPr lang="pt-PT" smtClean="0"/>
              <a:t>21/07/2020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FC93-21A0-408A-A0C7-46C4274EAD7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29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51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909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379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22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3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28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10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D735-0266-4298-8A36-CB12B2BE34FB}" type="datetimeFigureOut">
              <a:rPr lang="pt-PT" smtClean="0"/>
              <a:t>21/07/2020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208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8975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96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C538BF4-2574-4827-84DC-1A8D86F23292}" type="datetime1">
              <a:rPr lang="pt-PT" smtClean="0"/>
              <a:t>21/07/2020</a:t>
            </a:fld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96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96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014988-603D-4CF9-BF4E-9ADE056766EB}" type="slidenum">
              <a:rPr lang="pt-PT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/>
          </a:p>
        </p:txBody>
      </p:sp>
      <p:pic>
        <p:nvPicPr>
          <p:cNvPr id="1031" name="Picture 7" descr="template insa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472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9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9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9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9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watch?v=akiXEfWW-V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s://www.youtube.com/watch?v=akiXEfWW-V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49220" y="15205"/>
            <a:ext cx="9193220" cy="6842795"/>
            <a:chOff x="-294945" y="15205"/>
            <a:chExt cx="9193220" cy="6842795"/>
          </a:xfrm>
        </p:grpSpPr>
        <p:grpSp>
          <p:nvGrpSpPr>
            <p:cNvPr id="6" name="Grupo 5"/>
            <p:cNvGrpSpPr/>
            <p:nvPr/>
          </p:nvGrpSpPr>
          <p:grpSpPr>
            <a:xfrm>
              <a:off x="-294945" y="15205"/>
              <a:ext cx="9193220" cy="6842795"/>
              <a:chOff x="-294945" y="15205"/>
              <a:chExt cx="9193220" cy="6842795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-294945" y="15205"/>
                <a:ext cx="9193220" cy="6842795"/>
                <a:chOff x="-364538" y="15205"/>
                <a:chExt cx="9261000" cy="6842795"/>
              </a:xfrm>
            </p:grpSpPr>
            <p:pic>
              <p:nvPicPr>
                <p:cNvPr id="2" name="Imagem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" t="-443" r="6952" b="-2662"/>
                <a:stretch/>
              </p:blipFill>
              <p:spPr>
                <a:xfrm>
                  <a:off x="-314955" y="2157499"/>
                  <a:ext cx="9211417" cy="3485451"/>
                </a:xfrm>
                <a:prstGeom prst="rect">
                  <a:avLst/>
                </a:prstGeom>
              </p:spPr>
            </p:pic>
            <p:pic>
              <p:nvPicPr>
                <p:cNvPr id="3" name="Imagem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73" y="6125945"/>
                  <a:ext cx="1617765" cy="732055"/>
                </a:xfrm>
                <a:prstGeom prst="rect">
                  <a:avLst/>
                </a:prstGeom>
              </p:spPr>
            </p:pic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8619" y="6282705"/>
                  <a:ext cx="2031647" cy="317669"/>
                </a:xfrm>
                <a:prstGeom prst="rect">
                  <a:avLst/>
                </a:prstGeom>
              </p:spPr>
            </p:pic>
            <p:sp>
              <p:nvSpPr>
                <p:cNvPr id="7" name="CaixaDeTexto 6"/>
                <p:cNvSpPr txBox="1"/>
                <p:nvPr/>
              </p:nvSpPr>
              <p:spPr>
                <a:xfrm>
                  <a:off x="-364538" y="15205"/>
                  <a:ext cx="8829609" cy="1138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pt-PT" sz="3000" b="1" dirty="0" smtClean="0">
                      <a:solidFill>
                        <a:srgbClr val="4472C4">
                          <a:lumMod val="75000"/>
                        </a:srgbClr>
                      </a:solidFill>
                      <a:latin typeface="Calibri Light" panose="020F0302020204030204"/>
                    </a:rPr>
                    <a:t>5º Encontro da RINSP/CPLP</a:t>
                  </a:r>
                </a:p>
                <a:p>
                  <a:pPr algn="ctr" defTabSz="342900">
                    <a:lnSpc>
                      <a:spcPct val="150000"/>
                    </a:lnSpc>
                  </a:pPr>
                  <a:endParaRPr lang="pt-PT" sz="200" b="1" dirty="0">
                    <a:solidFill>
                      <a:srgbClr val="4472C4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/>
                  </a:endParaRPr>
                </a:p>
                <a:p>
                  <a:pPr algn="ctr" defTabSz="342900"/>
                  <a:endParaRPr lang="pt-PT" sz="2000" b="1" dirty="0" smtClean="0">
                    <a:solidFill>
                      <a:srgbClr val="4472C4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/>
                  </a:endParaRPr>
                </a:p>
              </p:txBody>
            </p:sp>
          </p:grp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392288" y="4871325"/>
                <a:ext cx="3343776" cy="607903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1507" y="5923408"/>
              <a:ext cx="2100116" cy="780146"/>
            </a:xfrm>
            <a:prstGeom prst="rect">
              <a:avLst/>
            </a:prstGeom>
          </p:spPr>
        </p:pic>
      </p:grpSp>
      <p:sp>
        <p:nvSpPr>
          <p:cNvPr id="4" name="Retângulo 3"/>
          <p:cNvSpPr/>
          <p:nvPr/>
        </p:nvSpPr>
        <p:spPr>
          <a:xfrm>
            <a:off x="7700305" y="6221435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21/07/2020</a:t>
            </a:r>
            <a:endParaRPr lang="en-GB" dirty="0"/>
          </a:p>
        </p:txBody>
      </p:sp>
      <p:sp>
        <p:nvSpPr>
          <p:cNvPr id="12" name="Retângulo 11"/>
          <p:cNvSpPr/>
          <p:nvPr/>
        </p:nvSpPr>
        <p:spPr>
          <a:xfrm>
            <a:off x="1278186" y="979135"/>
            <a:ext cx="6150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solidFill>
                  <a:srgbClr val="201F1E"/>
                </a:solidFill>
                <a:latin typeface="Calibri" panose="020F0502020204030204" pitchFamily="34" charset="0"/>
              </a:rPr>
              <a:t>Imunidade e testes serológicos no âmbito da COVID-19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3417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023" y="737723"/>
            <a:ext cx="80371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rgbClr val="002960"/>
                </a:solidFill>
                <a:latin typeface="+mn-lt"/>
              </a:rPr>
              <a:t>Testes </a:t>
            </a:r>
            <a:r>
              <a:rPr lang="pt-PT" b="1" dirty="0" smtClean="0">
                <a:solidFill>
                  <a:srgbClr val="002960"/>
                </a:solidFill>
                <a:latin typeface="+mn-lt"/>
              </a:rPr>
              <a:t>serológicos</a:t>
            </a:r>
          </a:p>
          <a:p>
            <a:endParaRPr lang="pt-PT" b="1" dirty="0" smtClean="0">
              <a:solidFill>
                <a:srgbClr val="002960"/>
              </a:solidFill>
              <a:latin typeface="+mn-lt"/>
            </a:endParaRPr>
          </a:p>
          <a:p>
            <a:r>
              <a:rPr lang="pt-PT" b="1" dirty="0" smtClean="0">
                <a:solidFill>
                  <a:srgbClr val="002960"/>
                </a:solidFill>
                <a:latin typeface="+mn-lt"/>
              </a:rPr>
              <a:t>Individual</a:t>
            </a:r>
          </a:p>
          <a:p>
            <a:endParaRPr lang="pt-PT" b="1" dirty="0">
              <a:solidFill>
                <a:srgbClr val="0029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960"/>
                </a:solidFill>
              </a:rPr>
              <a:t>T</a:t>
            </a:r>
            <a:r>
              <a:rPr lang="pt-PT" sz="1600" dirty="0" smtClean="0">
                <a:solidFill>
                  <a:srgbClr val="002960"/>
                </a:solidFill>
              </a:rPr>
              <a:t>estes </a:t>
            </a:r>
            <a:r>
              <a:rPr lang="pt-PT" sz="1600" dirty="0">
                <a:solidFill>
                  <a:srgbClr val="002960"/>
                </a:solidFill>
              </a:rPr>
              <a:t>com capacidade para a </a:t>
            </a:r>
            <a:r>
              <a:rPr lang="pt-PT" sz="1600" dirty="0" smtClean="0">
                <a:solidFill>
                  <a:srgbClr val="002960"/>
                </a:solidFill>
              </a:rPr>
              <a:t>detetar a </a:t>
            </a:r>
            <a:r>
              <a:rPr lang="pt-PT" sz="1600" b="1" dirty="0" smtClean="0">
                <a:solidFill>
                  <a:srgbClr val="002960"/>
                </a:solidFill>
              </a:rPr>
              <a:t>resposta imunitária </a:t>
            </a:r>
            <a:r>
              <a:rPr lang="pt-PT" sz="1600" dirty="0" smtClean="0">
                <a:solidFill>
                  <a:srgbClr val="002960"/>
                </a:solidFill>
              </a:rPr>
              <a:t>individual através da deteção de anticorpos contra o SARS-CoV-2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rgbClr val="002960"/>
                </a:solidFill>
              </a:rPr>
              <a:t>Deteção </a:t>
            </a:r>
            <a:r>
              <a:rPr lang="pt-PT" sz="1600" dirty="0">
                <a:solidFill>
                  <a:srgbClr val="002960"/>
                </a:solidFill>
              </a:rPr>
              <a:t>anticorpos indica uma </a:t>
            </a:r>
            <a:r>
              <a:rPr lang="pt-PT" sz="1600" b="1" dirty="0" smtClean="0">
                <a:solidFill>
                  <a:srgbClr val="002960"/>
                </a:solidFill>
              </a:rPr>
              <a:t>infeção recente ou passada </a:t>
            </a:r>
            <a:r>
              <a:rPr lang="pt-PT" sz="1600" dirty="0" smtClean="0">
                <a:solidFill>
                  <a:srgbClr val="002960"/>
                </a:solidFill>
              </a:rPr>
              <a:t>pelo SARS-CoV-2.</a:t>
            </a:r>
          </a:p>
          <a:p>
            <a:endParaRPr lang="pt-PT" sz="1600" dirty="0" smtClean="0"/>
          </a:p>
          <a:p>
            <a:r>
              <a:rPr lang="pt-PT" b="1" dirty="0" smtClean="0">
                <a:solidFill>
                  <a:srgbClr val="002960"/>
                </a:solidFill>
                <a:latin typeface="+mn-lt"/>
              </a:rPr>
              <a:t>População</a:t>
            </a:r>
          </a:p>
          <a:p>
            <a:endParaRPr lang="pt-PT" b="1" dirty="0">
              <a:solidFill>
                <a:srgbClr val="0029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rgbClr val="002960"/>
                </a:solidFill>
              </a:rPr>
              <a:t>Avaliação da </a:t>
            </a:r>
            <a:r>
              <a:rPr lang="pt-PT" sz="1600" b="1" dirty="0" smtClean="0">
                <a:solidFill>
                  <a:srgbClr val="002960"/>
                </a:solidFill>
              </a:rPr>
              <a:t>extensão da doença </a:t>
            </a:r>
            <a:r>
              <a:rPr lang="pt-PT" sz="1600" dirty="0" smtClean="0">
                <a:solidFill>
                  <a:srgbClr val="002960"/>
                </a:solidFill>
              </a:rPr>
              <a:t>na população</a:t>
            </a:r>
            <a:endParaRPr lang="pt-PT" sz="1600" dirty="0">
              <a:solidFill>
                <a:srgbClr val="0029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rgbClr val="002960"/>
                </a:solidFill>
              </a:rPr>
              <a:t>Determinar a </a:t>
            </a:r>
            <a:r>
              <a:rPr lang="pt-PT" sz="1600" b="1" dirty="0" smtClean="0">
                <a:solidFill>
                  <a:srgbClr val="002960"/>
                </a:solidFill>
              </a:rPr>
              <a:t>incidência cumulativa </a:t>
            </a:r>
            <a:r>
              <a:rPr lang="pt-PT" sz="1600" dirty="0" smtClean="0">
                <a:solidFill>
                  <a:srgbClr val="002960"/>
                </a:solidFill>
              </a:rPr>
              <a:t>da infeção na população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rgbClr val="002960"/>
                </a:solidFill>
              </a:rPr>
              <a:t>Avaliação de </a:t>
            </a:r>
            <a:r>
              <a:rPr lang="pt-PT" sz="1600" b="1" dirty="0" smtClean="0">
                <a:solidFill>
                  <a:srgbClr val="002960"/>
                </a:solidFill>
              </a:rPr>
              <a:t>fatores de risco </a:t>
            </a:r>
            <a:r>
              <a:rPr lang="pt-PT" sz="1600" dirty="0" smtClean="0">
                <a:solidFill>
                  <a:srgbClr val="002960"/>
                </a:solidFill>
              </a:rPr>
              <a:t>(idade, sexo, </a:t>
            </a:r>
            <a:r>
              <a:rPr lang="pt-PT" sz="1600" dirty="0" err="1">
                <a:solidFill>
                  <a:srgbClr val="002960"/>
                </a:solidFill>
              </a:rPr>
              <a:t>e</a:t>
            </a:r>
            <a:r>
              <a:rPr lang="pt-PT" sz="1600" dirty="0" err="1" smtClean="0">
                <a:solidFill>
                  <a:srgbClr val="002960"/>
                </a:solidFill>
              </a:rPr>
              <a:t>tc</a:t>
            </a:r>
            <a:r>
              <a:rPr lang="pt-PT" sz="1600" dirty="0" smtClean="0">
                <a:solidFill>
                  <a:srgbClr val="002960"/>
                </a:solidFill>
              </a:rPr>
              <a:t>)</a:t>
            </a:r>
            <a:endParaRPr lang="pt-PT" sz="1600" dirty="0">
              <a:solidFill>
                <a:srgbClr val="0029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rgbClr val="002960"/>
                </a:solidFill>
              </a:rPr>
              <a:t>Estudo de </a:t>
            </a:r>
            <a:r>
              <a:rPr lang="pt-PT" sz="1600" b="1" dirty="0" smtClean="0">
                <a:solidFill>
                  <a:srgbClr val="002960"/>
                </a:solidFill>
              </a:rPr>
              <a:t>vias de transmissão</a:t>
            </a:r>
            <a:endParaRPr lang="pt-PT" sz="1600" dirty="0">
              <a:solidFill>
                <a:srgbClr val="0029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 smtClean="0">
                <a:solidFill>
                  <a:srgbClr val="002960"/>
                </a:solidFill>
              </a:rPr>
              <a:t>Impacto</a:t>
            </a:r>
            <a:r>
              <a:rPr lang="pt-PT" sz="1600" dirty="0" smtClean="0">
                <a:solidFill>
                  <a:srgbClr val="002960"/>
                </a:solidFill>
              </a:rPr>
              <a:t> das medidas de prevenção</a:t>
            </a:r>
            <a:endParaRPr lang="pt-PT" sz="1600" dirty="0">
              <a:solidFill>
                <a:srgbClr val="0029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rgbClr val="002960"/>
                </a:solidFill>
              </a:rPr>
              <a:t>Avaliação da fração de </a:t>
            </a:r>
            <a:r>
              <a:rPr lang="pt-PT" sz="1600" b="1" dirty="0" smtClean="0">
                <a:solidFill>
                  <a:srgbClr val="002960"/>
                </a:solidFill>
              </a:rPr>
              <a:t>assintomáticos</a:t>
            </a:r>
            <a:r>
              <a:rPr lang="pt-PT" sz="1600" dirty="0" smtClean="0">
                <a:solidFill>
                  <a:srgbClr val="002960"/>
                </a:solidFill>
              </a:rPr>
              <a:t>, casos secundários </a:t>
            </a:r>
          </a:p>
          <a:p>
            <a:endParaRPr lang="pt-PT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27501" y="5196007"/>
            <a:ext cx="623279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b="1" dirty="0">
                <a:solidFill>
                  <a:srgbClr val="C00000"/>
                </a:solidFill>
              </a:rPr>
              <a:t>Limitações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PT" b="1" dirty="0">
              <a:solidFill>
                <a:srgbClr val="0029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960"/>
                </a:solidFill>
              </a:rPr>
              <a:t>Diferentes sensibilidade e especificidade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960"/>
                </a:solidFill>
              </a:rPr>
              <a:t>Reações cruzadas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960"/>
                </a:solidFill>
              </a:rPr>
              <a:t>Desconhecimento de imunidade protetora para futura reinfeção</a:t>
            </a:r>
          </a:p>
          <a:p>
            <a:endParaRPr lang="pt-PT" dirty="0">
              <a:solidFill>
                <a:srgbClr val="0029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1472" y="142873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1472" y="2001987"/>
            <a:ext cx="83930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OMS</a:t>
            </a:r>
            <a:r>
              <a:rPr lang="pt-PT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testing strategy recommendations for COVID-19   Interim guidance 22 March </a:t>
            </a:r>
            <a:r>
              <a:rPr lang="en-US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2020</a:t>
            </a:r>
          </a:p>
          <a:p>
            <a:r>
              <a:rPr lang="en-US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PT" sz="1400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Diagnostico molecular para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identificação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novos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casos</a:t>
            </a:r>
            <a:endParaRPr lang="en-US" b="1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molecular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testing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the current recommended method for the identification of infectious cases.”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Testes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serológicos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com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utilidade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investigação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vigilância</a:t>
            </a:r>
            <a:endParaRPr lang="en-US" b="1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Serological </a:t>
            </a:r>
            <a:r>
              <a:rPr lang="en-US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assays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will play an important role in research and surveillance but are not currently recommended for case detection”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will update this guidance as more information laboratory tests for COVID-19 becomes available”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40152" y="5661248"/>
            <a:ext cx="1368152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pt-PT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1472" y="797459"/>
            <a:ext cx="5282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rgbClr val="002960"/>
                </a:solidFill>
                <a:latin typeface="+mn-lt"/>
              </a:rPr>
              <a:t>Recomendações europeias e </a:t>
            </a:r>
            <a:r>
              <a:rPr lang="pt-PT" b="1" dirty="0" smtClean="0">
                <a:solidFill>
                  <a:srgbClr val="002960"/>
                </a:solidFill>
                <a:latin typeface="+mn-lt"/>
              </a:rPr>
              <a:t>internacionais</a:t>
            </a:r>
          </a:p>
          <a:p>
            <a:r>
              <a:rPr lang="pt-PT" b="1" dirty="0" smtClean="0">
                <a:solidFill>
                  <a:srgbClr val="002960"/>
                </a:solidFill>
                <a:latin typeface="+mn-lt"/>
              </a:rPr>
              <a:t>     Testes serológicos </a:t>
            </a:r>
            <a:endParaRPr lang="pt-PT" b="1" dirty="0">
              <a:solidFill>
                <a:srgbClr val="002960"/>
              </a:solidFill>
              <a:latin typeface="+mn-lt"/>
            </a:endParaRPr>
          </a:p>
          <a:p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6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04198" y="1411795"/>
            <a:ext cx="8306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ECDC</a:t>
            </a:r>
            <a:r>
              <a:rPr lang="en-US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Coronavirus </a:t>
            </a:r>
            <a:r>
              <a:rPr lang="en-US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disease 2019 (COVID-19) in the EU/EEA and the </a:t>
            </a:r>
            <a:r>
              <a:rPr lang="en-US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UK </a:t>
            </a:r>
            <a:r>
              <a:rPr lang="en-US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ninth update 23 April 2020 </a:t>
            </a:r>
            <a:endParaRPr lang="pt-PT" sz="1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6852" y="1945509"/>
            <a:ext cx="846388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Aumento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capacidade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laboratorial</a:t>
            </a:r>
          </a:p>
          <a:p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expanded testing capacity and </a:t>
            </a: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harmonized </a:t>
            </a:r>
            <a:r>
              <a:rPr lang="en-US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testing methodologies</a:t>
            </a:r>
          </a:p>
          <a:p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development and ramping up of sustained COVID-19 diagnostic capacity (including rapid tests), set-up of adequate testing schemes and rollout of serological testing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Avaliação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de re-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infeções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duração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imunidade</a:t>
            </a:r>
            <a:endParaRPr lang="en-US" b="1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Evaluation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possibility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re-infection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and the duration of immunity still remain to be 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studied”</a:t>
            </a:r>
            <a:endParaRPr lang="en-US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Estudos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seroepidemiológicos</a:t>
            </a:r>
            <a:r>
              <a:rPr lang="en-US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populacionais</a:t>
            </a:r>
            <a:endParaRPr lang="en-US" sz="1600" b="1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“Testing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population immunity </a:t>
            </a:r>
            <a:r>
              <a:rPr lang="en-US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Population-based </a:t>
            </a:r>
            <a:r>
              <a:rPr lang="en-US" sz="1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seroepidemiological</a:t>
            </a:r>
            <a:r>
              <a:rPr lang="en-US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studies”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- Avaliação do tratamento com plasma convalescente</a:t>
            </a:r>
          </a:p>
          <a:p>
            <a:r>
              <a:rPr lang="pt-PT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PT" sz="1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Pharmaceutical</a:t>
            </a:r>
            <a:r>
              <a:rPr lang="pt-PT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prophylaxis</a:t>
            </a:r>
            <a:r>
              <a:rPr lang="pt-PT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PT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pt-PT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- plasma </a:t>
            </a:r>
            <a:r>
              <a:rPr lang="pt-PT" sz="1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convescent</a:t>
            </a:r>
            <a:r>
              <a:rPr lang="pt-PT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ECDC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closely cooperating with FIND and WHO on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SARS-CoV-2 laboratory assay validation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and will inform the EU/EEA countries on results as soon as those are available. </a:t>
            </a:r>
            <a:r>
              <a:rPr lang="en-US" sz="1400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At the moment, </a:t>
            </a:r>
            <a:r>
              <a:rPr lang="en-US" sz="14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no POCT </a:t>
            </a:r>
            <a:r>
              <a:rPr lang="en-US" sz="1400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has been recommended for diagnostic use by WHO. Self-testing devices are yet to be fully </a:t>
            </a:r>
            <a:r>
              <a:rPr lang="en-US" sz="1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validated. </a:t>
            </a:r>
            <a:endParaRPr lang="pt-PT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6852" y="688520"/>
            <a:ext cx="5282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rgbClr val="002960"/>
                </a:solidFill>
                <a:latin typeface="+mn-lt"/>
              </a:rPr>
              <a:t>Recomendações europeias e </a:t>
            </a:r>
            <a:r>
              <a:rPr lang="pt-PT" b="1" dirty="0" smtClean="0">
                <a:solidFill>
                  <a:srgbClr val="002960"/>
                </a:solidFill>
                <a:latin typeface="+mn-lt"/>
              </a:rPr>
              <a:t>internacionais</a:t>
            </a:r>
          </a:p>
          <a:p>
            <a:r>
              <a:rPr lang="pt-PT" b="1" dirty="0" smtClean="0">
                <a:solidFill>
                  <a:srgbClr val="002960"/>
                </a:solidFill>
                <a:latin typeface="+mn-lt"/>
              </a:rPr>
              <a:t>    Testes serológicos </a:t>
            </a:r>
            <a:endParaRPr lang="pt-PT" b="1" dirty="0">
              <a:solidFill>
                <a:srgbClr val="002960"/>
              </a:solidFill>
              <a:latin typeface="+mn-lt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92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31E59-6EC5-4AB7-A308-D9C7D106CAAF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24" y="934529"/>
            <a:ext cx="8241931" cy="50403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6221236"/>
            <a:ext cx="82621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dirty="0" smtClean="0"/>
              <a:t>In </a:t>
            </a:r>
            <a:r>
              <a:rPr lang="en-US" sz="1050" dirty="0"/>
              <a:t>Current performance of COVID-19 test methods and devices and proposed performance </a:t>
            </a:r>
            <a:r>
              <a:rPr lang="en-US" sz="1050" dirty="0" smtClean="0"/>
              <a:t>criteria, European Commission </a:t>
            </a:r>
            <a:r>
              <a:rPr lang="en-US" sz="1050" dirty="0"/>
              <a:t>16 April 2020</a:t>
            </a:r>
            <a:endParaRPr lang="pt-PT" sz="105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0624" y="641486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9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European </a:t>
            </a:r>
            <a:r>
              <a:rPr lang="en-US" b="1" dirty="0" smtClean="0">
                <a:solidFill>
                  <a:srgbClr val="0029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Commission</a:t>
            </a:r>
            <a:endParaRPr lang="pt-PT" b="1" dirty="0">
              <a:solidFill>
                <a:srgbClr val="0029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25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31E59-6EC5-4AB7-A308-D9C7D106CAAF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07" y="1106780"/>
            <a:ext cx="7218056" cy="45005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2537" y="5751220"/>
            <a:ext cx="82621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dirty="0" smtClean="0"/>
              <a:t>In </a:t>
            </a:r>
            <a:r>
              <a:rPr lang="en-US" sz="1050" dirty="0"/>
              <a:t>Current performance of COVID-19 test methods and devices and proposed performance </a:t>
            </a:r>
            <a:r>
              <a:rPr lang="en-US" sz="1050" dirty="0" smtClean="0"/>
              <a:t>criteria, European Commission </a:t>
            </a:r>
            <a:r>
              <a:rPr lang="en-US" sz="1050" dirty="0"/>
              <a:t>16 April 2020</a:t>
            </a:r>
            <a:endParaRPr lang="pt-PT" sz="105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0901" y="684624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9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European </a:t>
            </a:r>
            <a:r>
              <a:rPr lang="en-US" b="1" dirty="0" smtClean="0">
                <a:solidFill>
                  <a:srgbClr val="0029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Commission</a:t>
            </a:r>
            <a:endParaRPr lang="pt-PT" b="1" dirty="0">
              <a:solidFill>
                <a:srgbClr val="0029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PT" dirty="0"/>
          </a:p>
        </p:txBody>
      </p:sp>
      <p:grpSp>
        <p:nvGrpSpPr>
          <p:cNvPr id="8" name="Grupo 7"/>
          <p:cNvGrpSpPr/>
          <p:nvPr/>
        </p:nvGrpSpPr>
        <p:grpSpPr>
          <a:xfrm>
            <a:off x="1115616" y="1664843"/>
            <a:ext cx="2808312" cy="3384376"/>
            <a:chOff x="1115616" y="1664843"/>
            <a:chExt cx="2808312" cy="3384376"/>
          </a:xfrm>
        </p:grpSpPr>
        <p:sp>
          <p:nvSpPr>
            <p:cNvPr id="4" name="Retângulo 3"/>
            <p:cNvSpPr/>
            <p:nvPr/>
          </p:nvSpPr>
          <p:spPr>
            <a:xfrm>
              <a:off x="2483768" y="1664843"/>
              <a:ext cx="1368152" cy="33843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115616" y="2420888"/>
              <a:ext cx="2808312" cy="201622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932040" y="2996952"/>
            <a:ext cx="3312368" cy="2052267"/>
            <a:chOff x="4932040" y="2996952"/>
            <a:chExt cx="3312368" cy="2052267"/>
          </a:xfrm>
        </p:grpSpPr>
        <p:sp>
          <p:nvSpPr>
            <p:cNvPr id="9" name="Retângulo 8"/>
            <p:cNvSpPr/>
            <p:nvPr/>
          </p:nvSpPr>
          <p:spPr>
            <a:xfrm>
              <a:off x="5076056" y="2996952"/>
              <a:ext cx="2952328" cy="205226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932040" y="3645024"/>
              <a:ext cx="3312368" cy="1224136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0347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40152" y="5661248"/>
            <a:ext cx="1368152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pt-PT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43714" y="1647666"/>
            <a:ext cx="828091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     Portugal</a:t>
            </a:r>
            <a:r>
              <a:rPr lang="pt-PT" b="1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, contexto </a:t>
            </a:r>
            <a:r>
              <a:rPr lang="pt-PT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atual</a:t>
            </a:r>
          </a:p>
          <a:p>
            <a:endParaRPr lang="pt-PT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sz="1100" dirty="0"/>
          </a:p>
          <a:p>
            <a:r>
              <a:rPr lang="pt-P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Orientação </a:t>
            </a:r>
            <a:r>
              <a:rPr lang="pt-PT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015/2020 Diagnóstico Laboratorial; amostras biológicas </a:t>
            </a:r>
          </a:p>
          <a:p>
            <a:endParaRPr lang="pt-PT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Teste 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para a deteção laboratorial de </a:t>
            </a: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SARS-CoV-2 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é o </a:t>
            </a: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PCR (biologia molecular)</a:t>
            </a:r>
            <a:endParaRPr lang="pt-PT" sz="1600" dirty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PT" sz="1600" dirty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Teste serológicos poderão vir a ser utilizados em complementaridade aos testes de deteção do genoma </a:t>
            </a: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viral. Avaliação de 2 amostras de soro.</a:t>
            </a:r>
            <a:endParaRPr lang="pt-PT" sz="1600" dirty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600" dirty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Estudos de imunidade populacional</a:t>
            </a: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PT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pt-PT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pt-PT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2896" y="865541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Recomendações nacionais</a:t>
            </a:r>
          </a:p>
        </p:txBody>
      </p:sp>
    </p:spTree>
    <p:extLst>
      <p:ext uri="{BB962C8B-B14F-4D97-AF65-F5344CB8AC3E}">
        <p14:creationId xmlns:p14="http://schemas.microsoft.com/office/powerpoint/2010/main" val="38858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7586" y="1306914"/>
            <a:ext cx="8280919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        Portugal</a:t>
            </a:r>
            <a:r>
              <a:rPr lang="pt-PT" sz="1600" b="1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, contexto atual</a:t>
            </a:r>
          </a:p>
          <a:p>
            <a:endParaRPr lang="pt-PT" sz="1100" dirty="0"/>
          </a:p>
          <a:p>
            <a:r>
              <a:rPr lang="pt-PT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Circular Informativa </a:t>
            </a:r>
            <a:r>
              <a:rPr lang="pt-P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Conjunta,  N.º </a:t>
            </a:r>
            <a:r>
              <a:rPr lang="pt-PT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003/CD/100.20.200 </a:t>
            </a:r>
          </a:p>
          <a:p>
            <a:r>
              <a:rPr lang="pt-P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27/05/2020 ; Assunto</a:t>
            </a:r>
            <a:r>
              <a:rPr lang="pt-PT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Testes Laboratoriais para SARS-CoV-2; Testes Rápidos </a:t>
            </a:r>
            <a:endParaRPr lang="pt-PT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PT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pt-PT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testes serológicos 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detetam a presença de anticorpos </a:t>
            </a:r>
            <a:r>
              <a:rPr lang="pt-PT" sz="1600" dirty="0" err="1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IgA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1600" dirty="0" err="1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PT" sz="1600" dirty="0" err="1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para o SARS-CoV-2. Sendo testes de </a:t>
            </a:r>
            <a:r>
              <a:rPr lang="pt-PT" sz="1600" b="1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deteção da resposta imunológica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1600" u="sng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não estão recomendados para o diagnóstico de novos casos de COVID-19</a:t>
            </a: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o resultado dos testes de </a:t>
            </a:r>
            <a:r>
              <a:rPr lang="pt-PT" sz="1600" b="1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deteção de anticorpos 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quando interpretados isoladamente não exclui a possibilidade da pessoa estar </a:t>
            </a: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infetada.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 testes rápidos é relevante ter em consideração que não podem constituir um critério único na avaliação do estado do doente, pelo que têm de ser </a:t>
            </a:r>
            <a:r>
              <a:rPr lang="pt-PT" sz="1600" b="1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interpretados em conjunto com outros dados clínicos e/ou laboratoriais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pt-PT" sz="1600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Elevada utilidade em </a:t>
            </a:r>
            <a:r>
              <a:rPr lang="pt-PT" sz="1600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estudos </a:t>
            </a:r>
            <a:r>
              <a:rPr lang="pt-PT" sz="1600" dirty="0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populacionais de </a:t>
            </a:r>
            <a:r>
              <a:rPr lang="pt-PT" sz="1600" dirty="0" err="1" smtClean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seroprevalência</a:t>
            </a:r>
            <a:endParaRPr lang="pt-PT" sz="1600" dirty="0">
              <a:solidFill>
                <a:srgbClr val="0029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2302" y="693558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Recomendações nacionais</a:t>
            </a:r>
          </a:p>
        </p:txBody>
      </p:sp>
    </p:spTree>
    <p:extLst>
      <p:ext uri="{BB962C8B-B14F-4D97-AF65-F5344CB8AC3E}">
        <p14:creationId xmlns:p14="http://schemas.microsoft.com/office/powerpoint/2010/main" val="33202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9194" t="17516" r="21578" b="13579"/>
          <a:stretch/>
        </p:blipFill>
        <p:spPr>
          <a:xfrm>
            <a:off x="479473" y="1173485"/>
            <a:ext cx="8528244" cy="55275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05650" y="3789039"/>
            <a:ext cx="6287974" cy="22569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87872" y="671939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rgbClr val="002960"/>
                </a:solidFill>
                <a:latin typeface="Arial" pitchFamily="34" charset="0"/>
                <a:cs typeface="Arial" pitchFamily="34" charset="0"/>
              </a:rPr>
              <a:t>Recomendações nacionais</a:t>
            </a:r>
          </a:p>
        </p:txBody>
      </p:sp>
    </p:spTree>
    <p:extLst>
      <p:ext uri="{BB962C8B-B14F-4D97-AF65-F5344CB8AC3E}">
        <p14:creationId xmlns:p14="http://schemas.microsoft.com/office/powerpoint/2010/main" val="17804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ta unidirecional 5"/>
          <p:cNvCxnSpPr/>
          <p:nvPr/>
        </p:nvCxnSpPr>
        <p:spPr>
          <a:xfrm>
            <a:off x="11052720" y="508518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gura INSA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9" y="1146341"/>
            <a:ext cx="7427168" cy="504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98539" y="6351754"/>
            <a:ext cx="760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rgbClr val="002960"/>
                </a:solidFill>
              </a:rPr>
              <a:t> </a:t>
            </a:r>
            <a:r>
              <a:rPr lang="pt-PT" sz="1100" dirty="0" smtClean="0">
                <a:solidFill>
                  <a:srgbClr val="002960"/>
                </a:solidFill>
              </a:rPr>
              <a:t>Figura </a:t>
            </a:r>
            <a:r>
              <a:rPr lang="pt-PT" sz="1100" dirty="0">
                <a:solidFill>
                  <a:srgbClr val="002960"/>
                </a:solidFill>
              </a:rPr>
              <a:t>adaptada de </a:t>
            </a:r>
            <a:r>
              <a:rPr lang="pt-PT" sz="1100" dirty="0" err="1">
                <a:solidFill>
                  <a:srgbClr val="002960"/>
                </a:solidFill>
              </a:rPr>
              <a:t>Nandini</a:t>
            </a:r>
            <a:r>
              <a:rPr lang="pt-PT" sz="1100" dirty="0">
                <a:solidFill>
                  <a:srgbClr val="002960"/>
                </a:solidFill>
              </a:rPr>
              <a:t> </a:t>
            </a:r>
            <a:r>
              <a:rPr lang="pt-PT" sz="1100" dirty="0" err="1">
                <a:solidFill>
                  <a:srgbClr val="002960"/>
                </a:solidFill>
              </a:rPr>
              <a:t>Sathuraman</a:t>
            </a:r>
            <a:r>
              <a:rPr lang="pt-PT" sz="1100" dirty="0">
                <a:solidFill>
                  <a:srgbClr val="002960"/>
                </a:solidFill>
              </a:rPr>
              <a:t>, </a:t>
            </a:r>
            <a:r>
              <a:rPr lang="pt-PT" sz="1100" dirty="0" err="1">
                <a:solidFill>
                  <a:srgbClr val="002960"/>
                </a:solidFill>
              </a:rPr>
              <a:t>Jama</a:t>
            </a:r>
            <a:r>
              <a:rPr lang="pt-PT" sz="1100" dirty="0">
                <a:solidFill>
                  <a:srgbClr val="002960"/>
                </a:solidFill>
              </a:rPr>
              <a:t>, 6 maio, 2020. Disponível em: https://jamanetwork.com/journals/jama/fullarticle/2765837 (consultado a 17, maio, 2020)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98539" y="616118"/>
            <a:ext cx="742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>
                <a:solidFill>
                  <a:srgbClr val="002960"/>
                </a:solidFill>
              </a:rPr>
              <a:t>Estimativa </a:t>
            </a:r>
            <a:r>
              <a:rPr lang="pt-PT" sz="1400" dirty="0">
                <a:solidFill>
                  <a:srgbClr val="002960"/>
                </a:solidFill>
              </a:rPr>
              <a:t>da variação da deteção da infeção por SARS-CoV-2 por diferentes testes de diagnóstico ao longo do tempo, relativamente ao início dos sintomas  </a:t>
            </a:r>
            <a:endParaRPr lang="pt-PT" sz="1200" dirty="0">
              <a:solidFill>
                <a:srgbClr val="002960"/>
              </a:solidFill>
            </a:endParaRPr>
          </a:p>
          <a:p>
            <a:r>
              <a:rPr lang="pt-PT" sz="1200" dirty="0">
                <a:solidFill>
                  <a:srgbClr val="0029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0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048" y="2157499"/>
            <a:ext cx="9144000" cy="4700501"/>
            <a:chOff x="-245725" y="2157499"/>
            <a:chExt cx="9144000" cy="4700501"/>
          </a:xfrm>
        </p:grpSpPr>
        <p:grpSp>
          <p:nvGrpSpPr>
            <p:cNvPr id="6" name="Grupo 5"/>
            <p:cNvGrpSpPr/>
            <p:nvPr/>
          </p:nvGrpSpPr>
          <p:grpSpPr>
            <a:xfrm>
              <a:off x="-245725" y="2157499"/>
              <a:ext cx="9144000" cy="4700501"/>
              <a:chOff x="-245725" y="2157499"/>
              <a:chExt cx="9144000" cy="4700501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-245725" y="2157499"/>
                <a:ext cx="9144000" cy="4700501"/>
                <a:chOff x="-314955" y="2157499"/>
                <a:chExt cx="9211417" cy="4700501"/>
              </a:xfrm>
            </p:grpSpPr>
            <p:pic>
              <p:nvPicPr>
                <p:cNvPr id="2" name="Imagem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" t="-443" r="6952" b="-2662"/>
                <a:stretch/>
              </p:blipFill>
              <p:spPr>
                <a:xfrm>
                  <a:off x="-314955" y="2157499"/>
                  <a:ext cx="9211417" cy="3485451"/>
                </a:xfrm>
                <a:prstGeom prst="rect">
                  <a:avLst/>
                </a:prstGeom>
              </p:spPr>
            </p:pic>
            <p:pic>
              <p:nvPicPr>
                <p:cNvPr id="3" name="Imagem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73" y="6125945"/>
                  <a:ext cx="1617765" cy="732055"/>
                </a:xfrm>
                <a:prstGeom prst="rect">
                  <a:avLst/>
                </a:prstGeom>
              </p:spPr>
            </p:pic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8619" y="6282705"/>
                  <a:ext cx="2031647" cy="317669"/>
                </a:xfrm>
                <a:prstGeom prst="rect">
                  <a:avLst/>
                </a:prstGeom>
              </p:spPr>
            </p:pic>
          </p:grp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/>
              </a:blip>
              <a:stretch>
                <a:fillRect/>
              </a:stretch>
            </p:blipFill>
            <p:spPr>
              <a:xfrm>
                <a:off x="5392288" y="4871325"/>
                <a:ext cx="3343776" cy="607903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1507" y="5923408"/>
              <a:ext cx="2100116" cy="780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1150" y="2419441"/>
            <a:ext cx="7772400" cy="1470025"/>
          </a:xfrm>
        </p:spPr>
        <p:txBody>
          <a:bodyPr/>
          <a:lstStyle/>
          <a:p>
            <a:r>
              <a:rPr lang="pt-PT" sz="3600" dirty="0"/>
              <a:t>1</a:t>
            </a:r>
            <a:r>
              <a:rPr lang="pt-PT" sz="3600" dirty="0" smtClean="0"/>
              <a:t>. </a:t>
            </a:r>
            <a:r>
              <a:rPr lang="pt-PT" sz="3600" dirty="0"/>
              <a:t>Uso dos testes serológicos em inquéritos epidemiológicos</a:t>
            </a:r>
          </a:p>
        </p:txBody>
      </p:sp>
    </p:spTree>
    <p:extLst>
      <p:ext uri="{BB962C8B-B14F-4D97-AF65-F5344CB8AC3E}">
        <p14:creationId xmlns:p14="http://schemas.microsoft.com/office/powerpoint/2010/main" val="14693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5533" y="928914"/>
            <a:ext cx="82502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2960"/>
                </a:solidFill>
              </a:rPr>
              <a:t>Objetivos da utilização de testes serológicos no âmbito da Saúde Pública</a:t>
            </a:r>
          </a:p>
          <a:p>
            <a:endParaRPr lang="pt-PT" b="1" dirty="0" smtClean="0">
              <a:solidFill>
                <a:srgbClr val="002960"/>
              </a:solidFill>
            </a:endParaRPr>
          </a:p>
          <a:p>
            <a:endParaRPr lang="pt-PT" b="1" dirty="0" smtClean="0">
              <a:solidFill>
                <a:srgbClr val="002960"/>
              </a:solidFill>
            </a:endParaRPr>
          </a:p>
          <a:p>
            <a:pPr marL="342900" indent="-342900">
              <a:buAutoNum type="arabicPeriod"/>
            </a:pPr>
            <a:r>
              <a:rPr lang="pt-PT" dirty="0" smtClean="0">
                <a:solidFill>
                  <a:srgbClr val="002960"/>
                </a:solidFill>
              </a:rPr>
              <a:t>Inquéritos sero-epidemiológicos</a:t>
            </a:r>
          </a:p>
          <a:p>
            <a:endParaRPr lang="pt-PT" dirty="0" smtClean="0">
              <a:solidFill>
                <a:srgbClr val="0029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Obter estimativas de taxas de ataque (pessoas previamente infetadas)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Obter estimativas mais precisas das taxas de letalidade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Obter estimativas de sero-incidência (estudos com seguimento)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Contribuir para o conhecimento da cinética dos anticorpos </a:t>
            </a:r>
            <a:r>
              <a:rPr lang="pt-PT" dirty="0">
                <a:solidFill>
                  <a:srgbClr val="002960"/>
                </a:solidFill>
              </a:rPr>
              <a:t>(estudos com </a:t>
            </a:r>
            <a:r>
              <a:rPr lang="pt-PT" dirty="0" smtClean="0">
                <a:solidFill>
                  <a:srgbClr val="002960"/>
                </a:solidFill>
              </a:rPr>
              <a:t>seguimento)</a:t>
            </a:r>
            <a:endParaRPr lang="pt-PT" dirty="0">
              <a:solidFill>
                <a:srgbClr val="002960"/>
              </a:solidFill>
            </a:endParaRPr>
          </a:p>
          <a:p>
            <a:pPr lvl="1"/>
            <a:endParaRPr lang="pt-PT" dirty="0" smtClean="0">
              <a:solidFill>
                <a:srgbClr val="002960"/>
              </a:solidFill>
            </a:endParaRPr>
          </a:p>
          <a:p>
            <a:pPr marL="352425" lvl="1" indent="-352425">
              <a:buFont typeface="+mj-lt"/>
              <a:buAutoNum type="arabicPeriod" startAt="2"/>
            </a:pPr>
            <a:r>
              <a:rPr lang="pt-PT" dirty="0">
                <a:solidFill>
                  <a:srgbClr val="002960"/>
                </a:solidFill>
              </a:rPr>
              <a:t>Rastreio e identificação de contactos </a:t>
            </a:r>
          </a:p>
          <a:p>
            <a:pPr marL="352425" lvl="1" indent="-352425">
              <a:buFont typeface="+mj-lt"/>
              <a:buAutoNum type="arabicPeriod" startAt="2"/>
            </a:pPr>
            <a:endParaRPr lang="pt-PT" dirty="0">
              <a:solidFill>
                <a:srgbClr val="002960"/>
              </a:solidFill>
            </a:endParaRPr>
          </a:p>
          <a:p>
            <a:pPr marL="352425" lvl="1" indent="-352425">
              <a:buFont typeface="+mj-lt"/>
              <a:buAutoNum type="arabicPeriod" startAt="2"/>
            </a:pPr>
            <a:r>
              <a:rPr lang="pt-PT" dirty="0" smtClean="0">
                <a:solidFill>
                  <a:srgbClr val="002960"/>
                </a:solidFill>
              </a:rPr>
              <a:t>Gestão de indivíduos expostos</a:t>
            </a:r>
          </a:p>
          <a:p>
            <a:pPr marL="352425" lvl="1" indent="-352425">
              <a:buFont typeface="+mj-lt"/>
              <a:buAutoNum type="arabicPeriod" startAt="2"/>
            </a:pPr>
            <a:endParaRPr lang="pt-PT" dirty="0">
              <a:solidFill>
                <a:srgbClr val="002960"/>
              </a:solidFill>
            </a:endParaRPr>
          </a:p>
          <a:p>
            <a:pPr marL="352425" lvl="1" indent="-352425">
              <a:buFont typeface="+mj-lt"/>
              <a:buAutoNum type="arabicPeriod" startAt="2"/>
            </a:pPr>
            <a:r>
              <a:rPr lang="pt-PT" dirty="0" smtClean="0">
                <a:solidFill>
                  <a:srgbClr val="002960"/>
                </a:solidFill>
              </a:rPr>
              <a:t>Monitorização de trabalhadores com alto risco de exposição</a:t>
            </a:r>
          </a:p>
          <a:p>
            <a:pPr marL="352425" lvl="1" indent="-352425">
              <a:buFont typeface="+mj-lt"/>
              <a:buAutoNum type="arabicPeriod" startAt="2"/>
            </a:pPr>
            <a:endParaRPr lang="pt-PT" dirty="0">
              <a:solidFill>
                <a:srgbClr val="002960"/>
              </a:solidFill>
            </a:endParaRPr>
          </a:p>
          <a:p>
            <a:pPr marL="352425" lvl="1" indent="-352425">
              <a:buFont typeface="+mj-lt"/>
              <a:buAutoNum type="arabicPeriod" startAt="2"/>
            </a:pPr>
            <a:r>
              <a:rPr lang="pt-PT" dirty="0" smtClean="0">
                <a:solidFill>
                  <a:srgbClr val="002960"/>
                </a:solidFill>
              </a:rPr>
              <a:t>Avaliação da imunogenicidade da vacina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57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6849" y="889913"/>
            <a:ext cx="82505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2960"/>
                </a:solidFill>
              </a:rPr>
              <a:t>Vantagens dos Inquéritos sero-epidemiológicos </a:t>
            </a:r>
            <a:r>
              <a:rPr lang="pt-PT" b="1" dirty="0" err="1" smtClean="0">
                <a:solidFill>
                  <a:srgbClr val="002960"/>
                </a:solidFill>
              </a:rPr>
              <a:t>vs</a:t>
            </a:r>
            <a:r>
              <a:rPr lang="pt-PT" b="1" dirty="0" smtClean="0">
                <a:solidFill>
                  <a:srgbClr val="002960"/>
                </a:solidFill>
              </a:rPr>
              <a:t> sistemas de vigilância</a:t>
            </a:r>
          </a:p>
          <a:p>
            <a:endParaRPr lang="pt-PT" b="1" dirty="0" smtClean="0">
              <a:solidFill>
                <a:srgbClr val="002960"/>
              </a:solidFill>
            </a:endParaRPr>
          </a:p>
          <a:p>
            <a:pPr marL="342900" indent="-342900">
              <a:buAutoNum type="arabicPeriod"/>
            </a:pPr>
            <a:endParaRPr lang="pt-PT" b="1" dirty="0">
              <a:solidFill>
                <a:srgbClr val="0029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Identificação de indivíduos previamente infetados (não testados, infeções assintomáticas ou subclínicas)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dirty="0">
              <a:solidFill>
                <a:srgbClr val="0029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Não influenciado pela estratégia de teste de diagnóstico ou pela procura de cuidados diferencial entre grupos populacionais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dirty="0">
              <a:solidFill>
                <a:srgbClr val="0029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Permite a identificação de grupos de maior risco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dirty="0">
              <a:solidFill>
                <a:srgbClr val="002960"/>
              </a:solidFill>
            </a:endParaRPr>
          </a:p>
          <a:p>
            <a:pPr lvl="1"/>
            <a:endParaRPr lang="pt-PT" dirty="0">
              <a:solidFill>
                <a:srgbClr val="002960"/>
              </a:solidFill>
            </a:endParaRPr>
          </a:p>
          <a:p>
            <a:pPr lvl="1" indent="-457200"/>
            <a:r>
              <a:rPr lang="pt-PT" dirty="0" smtClean="0">
                <a:solidFill>
                  <a:srgbClr val="002960"/>
                </a:solidFill>
              </a:rPr>
              <a:t>Qualidade dos estudos dependente:</a:t>
            </a:r>
          </a:p>
          <a:p>
            <a:pPr lvl="1" indent="77788"/>
            <a:endParaRPr lang="pt-PT" dirty="0" smtClean="0">
              <a:solidFill>
                <a:srgbClr val="002960"/>
              </a:solidFill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Escolha </a:t>
            </a:r>
            <a:r>
              <a:rPr lang="pt-PT" dirty="0">
                <a:solidFill>
                  <a:srgbClr val="002960"/>
                </a:solidFill>
              </a:rPr>
              <a:t>da população de estudo 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rgbClr val="002960"/>
              </a:solidFill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Escolha </a:t>
            </a:r>
            <a:r>
              <a:rPr lang="pt-PT" dirty="0">
                <a:solidFill>
                  <a:srgbClr val="002960"/>
                </a:solidFill>
              </a:rPr>
              <a:t>de teste/testes serológicos </a:t>
            </a:r>
            <a:endParaRPr lang="pt-PT" dirty="0" smtClean="0">
              <a:solidFill>
                <a:srgbClr val="002960"/>
              </a:solidFill>
            </a:endParaRPr>
          </a:p>
          <a:p>
            <a:pPr lvl="1"/>
            <a:endParaRPr lang="pt-PT" dirty="0"/>
          </a:p>
          <a:p>
            <a:pPr marL="800100" lvl="1" indent="-342900">
              <a:buAutoNum type="arabicPeriod"/>
            </a:pPr>
            <a:endParaRPr lang="pt-PT" dirty="0" smtClean="0"/>
          </a:p>
          <a:p>
            <a:pPr marL="800100" lvl="1" indent="-342900">
              <a:buAutoNum type="arabicPeriod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28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6576" y="527256"/>
            <a:ext cx="8817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>
              <a:solidFill>
                <a:srgbClr val="002960"/>
              </a:solidFill>
            </a:endParaRPr>
          </a:p>
          <a:p>
            <a:r>
              <a:rPr lang="pt-PT" dirty="0" smtClean="0">
                <a:solidFill>
                  <a:srgbClr val="002960"/>
                </a:solidFill>
              </a:rPr>
              <a:t>1. Escolha de teste/testes serológicos tendo em conta baixa </a:t>
            </a:r>
            <a:r>
              <a:rPr lang="pt-PT" dirty="0" err="1" smtClean="0">
                <a:solidFill>
                  <a:srgbClr val="002960"/>
                </a:solidFill>
              </a:rPr>
              <a:t>seroprevalência</a:t>
            </a:r>
            <a:r>
              <a:rPr lang="pt-PT" dirty="0" smtClean="0">
                <a:solidFill>
                  <a:srgbClr val="002960"/>
                </a:solidFill>
              </a:rPr>
              <a:t> esperada</a:t>
            </a:r>
          </a:p>
          <a:p>
            <a:endParaRPr lang="pt-PT" dirty="0">
              <a:solidFill>
                <a:srgbClr val="002960"/>
              </a:solidFill>
            </a:endParaRPr>
          </a:p>
          <a:p>
            <a:pPr marL="627063" indent="274638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	probabilidade pré-teste é baixa: privilegiar testes com </a:t>
            </a:r>
            <a:r>
              <a:rPr lang="pt-PT" b="1" dirty="0" smtClean="0">
                <a:solidFill>
                  <a:srgbClr val="002960"/>
                </a:solidFill>
              </a:rPr>
              <a:t>elevada especificidade</a:t>
            </a:r>
            <a:r>
              <a:rPr lang="pt-PT" dirty="0" smtClean="0">
                <a:solidFill>
                  <a:srgbClr val="002960"/>
                </a:solidFill>
              </a:rPr>
              <a:t> (FP terão maior influencia no erro de medição que os FN) ou uso de </a:t>
            </a:r>
            <a:r>
              <a:rPr lang="pt-PT" b="1" dirty="0" smtClean="0">
                <a:solidFill>
                  <a:srgbClr val="002960"/>
                </a:solidFill>
              </a:rPr>
              <a:t>esquemas sequenciais </a:t>
            </a:r>
            <a:r>
              <a:rPr lang="pt-PT" dirty="0" smtClean="0">
                <a:solidFill>
                  <a:srgbClr val="002960"/>
                </a:solidFill>
              </a:rPr>
              <a:t>(teste de elevada sensibilidade e posterior uso de testes de elevada especificidade)</a:t>
            </a:r>
          </a:p>
          <a:p>
            <a:pPr marL="627063" indent="274638">
              <a:buFont typeface="Arial" panose="020B0604020202020204" pitchFamily="34" charset="0"/>
              <a:buChar char="•"/>
            </a:pPr>
            <a:endParaRPr lang="pt-PT" dirty="0">
              <a:solidFill>
                <a:srgbClr val="002960"/>
              </a:solidFill>
            </a:endParaRPr>
          </a:p>
          <a:p>
            <a:pPr marL="627063" indent="274638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2960"/>
                </a:solidFill>
              </a:rPr>
              <a:t>	necessidade de estudos validação na escolha dos testes</a:t>
            </a:r>
          </a:p>
          <a:p>
            <a:endParaRPr lang="pt-PT" dirty="0">
              <a:solidFill>
                <a:srgbClr val="002960"/>
              </a:solidFill>
            </a:endParaRPr>
          </a:p>
          <a:p>
            <a:r>
              <a:rPr lang="pt-PT" dirty="0" smtClean="0">
                <a:solidFill>
                  <a:srgbClr val="002960"/>
                </a:solidFill>
              </a:rPr>
              <a:t>2. Grande variabilidade no uso de testes e metodologias e definições de caso – limitando a comparabilidade dos resultados entre estudos</a:t>
            </a:r>
          </a:p>
          <a:p>
            <a:endParaRPr lang="pt-PT" dirty="0">
              <a:solidFill>
                <a:srgbClr val="002960"/>
              </a:solidFill>
            </a:endParaRPr>
          </a:p>
          <a:p>
            <a:r>
              <a:rPr lang="pt-PT" dirty="0" smtClean="0">
                <a:solidFill>
                  <a:srgbClr val="002960"/>
                </a:solidFill>
              </a:rPr>
              <a:t>3. Maioria dos estudos de validação não incluem indivíduos assintomáticos</a:t>
            </a:r>
          </a:p>
          <a:p>
            <a:endParaRPr lang="pt-PT" dirty="0">
              <a:solidFill>
                <a:srgbClr val="002960"/>
              </a:solidFill>
            </a:endParaRPr>
          </a:p>
          <a:p>
            <a:r>
              <a:rPr lang="pt-PT" dirty="0" smtClean="0">
                <a:solidFill>
                  <a:srgbClr val="002960"/>
                </a:solidFill>
              </a:rPr>
              <a:t>4. Conhecimento da cinética dos anticorpos é crítica para a interpretação dos resultados</a:t>
            </a:r>
          </a:p>
          <a:p>
            <a:endParaRPr lang="pt-PT" dirty="0">
              <a:solidFill>
                <a:srgbClr val="002960"/>
              </a:solidFill>
            </a:endParaRPr>
          </a:p>
          <a:p>
            <a:r>
              <a:rPr lang="pt-PT" dirty="0" smtClean="0">
                <a:solidFill>
                  <a:srgbClr val="002960"/>
                </a:solidFill>
              </a:rPr>
              <a:t>5. Necessidade de ajustar estimativas para os erros de medição</a:t>
            </a:r>
          </a:p>
        </p:txBody>
      </p:sp>
    </p:spTree>
    <p:extLst>
      <p:ext uri="{BB962C8B-B14F-4D97-AF65-F5344CB8AC3E}">
        <p14:creationId xmlns:p14="http://schemas.microsoft.com/office/powerpoint/2010/main" val="34787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97528"/>
            <a:ext cx="7772400" cy="1470025"/>
          </a:xfrm>
        </p:spPr>
        <p:txBody>
          <a:bodyPr/>
          <a:lstStyle/>
          <a:p>
            <a:r>
              <a:rPr lang="pt-PT" sz="3600" dirty="0"/>
              <a:t>2</a:t>
            </a:r>
            <a:r>
              <a:rPr lang="pt-PT" sz="3600" smtClean="0"/>
              <a:t>. </a:t>
            </a:r>
            <a:r>
              <a:rPr lang="pt-PT" sz="3600" dirty="0" smtClean="0"/>
              <a:t>Diagnóstico Laboratorial-testes serológicos</a:t>
            </a:r>
            <a:r>
              <a:rPr lang="pt-PT" sz="3600" dirty="0"/>
              <a:t/>
            </a:r>
            <a:br>
              <a:rPr lang="pt-PT" sz="3600" dirty="0"/>
            </a:b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5989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arredondado 13"/>
          <p:cNvSpPr/>
          <p:nvPr/>
        </p:nvSpPr>
        <p:spPr>
          <a:xfrm>
            <a:off x="4356434" y="3573016"/>
            <a:ext cx="4330366" cy="2667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/>
          <p:cNvPicPr/>
          <p:nvPr/>
        </p:nvPicPr>
        <p:blipFill rotWithShape="1">
          <a:blip r:embed="rId3" cstate="print"/>
          <a:srcRect l="3351" t="25413" r="35796" b="27212"/>
          <a:stretch/>
        </p:blipFill>
        <p:spPr bwMode="auto">
          <a:xfrm>
            <a:off x="2520000" y="1171797"/>
            <a:ext cx="4176464" cy="151216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/>
          <p:cNvPicPr/>
          <p:nvPr/>
        </p:nvPicPr>
        <p:blipFill rotWithShape="1">
          <a:blip r:embed="rId4" cstate="print"/>
          <a:srcRect l="7056" t="29178" r="37206" b="24388"/>
          <a:stretch/>
        </p:blipFill>
        <p:spPr bwMode="auto">
          <a:xfrm>
            <a:off x="755576" y="4072027"/>
            <a:ext cx="3223230" cy="1800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3059668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02960"/>
                </a:solidFill>
                <a:latin typeface="+mn-lt"/>
              </a:rPr>
              <a:t>I. Deteção </a:t>
            </a:r>
            <a:r>
              <a:rPr lang="pt-PT" b="1" dirty="0">
                <a:solidFill>
                  <a:srgbClr val="002960"/>
                </a:solidFill>
                <a:latin typeface="+mn-lt"/>
              </a:rPr>
              <a:t>do vírus SARS-CoV-2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88262" y="30596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02960"/>
                </a:solidFill>
                <a:latin typeface="+mn-lt"/>
              </a:rPr>
              <a:t>II. Deteção </a:t>
            </a:r>
            <a:r>
              <a:rPr lang="pt-PT" b="1" dirty="0">
                <a:solidFill>
                  <a:srgbClr val="002960"/>
                </a:solidFill>
                <a:latin typeface="+mn-lt"/>
              </a:rPr>
              <a:t>de anticorpos</a:t>
            </a:r>
          </a:p>
        </p:txBody>
      </p:sp>
      <p:pic>
        <p:nvPicPr>
          <p:cNvPr id="7" name="Imagem 6"/>
          <p:cNvPicPr/>
          <p:nvPr/>
        </p:nvPicPr>
        <p:blipFill rotWithShape="1">
          <a:blip r:embed="rId5" cstate="print"/>
          <a:srcRect l="10583" t="22276" r="37383" b="28467"/>
          <a:stretch/>
        </p:blipFill>
        <p:spPr bwMode="auto">
          <a:xfrm>
            <a:off x="4897115" y="4072028"/>
            <a:ext cx="3275285" cy="1800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67544" y="6452937"/>
            <a:ext cx="6543409" cy="2734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Imagens </a:t>
            </a:r>
            <a:r>
              <a:rPr lang="pt-PT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Gardian</a:t>
            </a: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https://www.youtube.com/watch?v=akiXEfWW-V0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8319" y="603680"/>
            <a:ext cx="4457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2960"/>
                </a:solidFill>
                <a:latin typeface="+mn-lt"/>
              </a:rPr>
              <a:t>Testes de diagnóstico </a:t>
            </a:r>
            <a:r>
              <a:rPr lang="pt-PT" sz="2000" b="1" dirty="0" smtClean="0">
                <a:solidFill>
                  <a:srgbClr val="002960"/>
                </a:solidFill>
                <a:latin typeface="+mn-lt"/>
              </a:rPr>
              <a:t>SARS-CoV-2</a:t>
            </a:r>
            <a:endParaRPr lang="pt-PT" sz="2000" b="1" dirty="0">
              <a:solidFill>
                <a:srgbClr val="0029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89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3" y="1011055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960"/>
                </a:solidFill>
                <a:latin typeface="+mn-lt"/>
              </a:rPr>
              <a:t>Testes de biologia molecular (RT-PCR)</a:t>
            </a:r>
          </a:p>
          <a:p>
            <a:r>
              <a:rPr lang="pt-PT" sz="1600" dirty="0"/>
              <a:t>testes com capacidade para a</a:t>
            </a:r>
            <a:r>
              <a:rPr lang="pt-PT" sz="1600" b="1" dirty="0"/>
              <a:t> deteção do genoma do vírus </a:t>
            </a:r>
            <a:r>
              <a:rPr lang="pt-PT" sz="1600" b="1" dirty="0" smtClean="0"/>
              <a:t>SARS-CoV-2</a:t>
            </a:r>
            <a:endParaRPr lang="pt-PT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9" y="1857125"/>
            <a:ext cx="2158815" cy="1368152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710957"/>
            <a:ext cx="2664847" cy="1232719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4" cstate="print"/>
          <a:srcRect l="4234" t="24786" r="47436" b="26271"/>
          <a:stretch/>
        </p:blipFill>
        <p:spPr bwMode="auto">
          <a:xfrm>
            <a:off x="3419873" y="1857125"/>
            <a:ext cx="2304256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012160" y="2120113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/>
              <a:t>Inativação do vírus</a:t>
            </a:r>
          </a:p>
        </p:txBody>
      </p:sp>
      <p:pic>
        <p:nvPicPr>
          <p:cNvPr id="9" name="Imagem 8"/>
          <p:cNvPicPr/>
          <p:nvPr/>
        </p:nvPicPr>
        <p:blipFill rotWithShape="1">
          <a:blip r:embed="rId5" cstate="print"/>
          <a:srcRect l="6350" t="26668" r="50435" b="24074"/>
          <a:stretch/>
        </p:blipFill>
        <p:spPr bwMode="auto">
          <a:xfrm>
            <a:off x="817917" y="3378542"/>
            <a:ext cx="2147431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012160" y="2500114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Extração RNA</a:t>
            </a:r>
          </a:p>
        </p:txBody>
      </p:sp>
      <p:pic>
        <p:nvPicPr>
          <p:cNvPr id="11" name="Imagem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356992"/>
            <a:ext cx="2304256" cy="1389702"/>
          </a:xfrm>
          <a:prstGeom prst="rect">
            <a:avLst/>
          </a:prstGeom>
          <a:noFill/>
        </p:spPr>
      </p:pic>
      <p:pic>
        <p:nvPicPr>
          <p:cNvPr id="13" name="Imagem 12"/>
          <p:cNvPicPr/>
          <p:nvPr/>
        </p:nvPicPr>
        <p:blipFill rotWithShape="1">
          <a:blip r:embed="rId7" cstate="print"/>
          <a:srcRect l="2646" t="22904" r="36853" b="25957"/>
          <a:stretch/>
        </p:blipFill>
        <p:spPr bwMode="auto">
          <a:xfrm>
            <a:off x="3419872" y="4941168"/>
            <a:ext cx="2304257" cy="1672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943057" y="3890741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/>
              <a:t>Amplificação genoma viral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032358" y="5548620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/>
              <a:t>Deteção do genoma viral</a:t>
            </a:r>
          </a:p>
        </p:txBody>
      </p:sp>
      <p:pic>
        <p:nvPicPr>
          <p:cNvPr id="16" name="Imagem 15"/>
          <p:cNvPicPr/>
          <p:nvPr/>
        </p:nvPicPr>
        <p:blipFill rotWithShape="1">
          <a:blip r:embed="rId8" cstate="print"/>
          <a:srcRect l="3528" t="23532" r="39499" b="26584"/>
          <a:stretch/>
        </p:blipFill>
        <p:spPr bwMode="auto">
          <a:xfrm>
            <a:off x="855294" y="4941168"/>
            <a:ext cx="2132530" cy="1672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aixa de Texto 2"/>
          <p:cNvSpPr txBox="1">
            <a:spLocks noChangeArrowheads="1"/>
          </p:cNvSpPr>
          <p:nvPr/>
        </p:nvSpPr>
        <p:spPr bwMode="auto">
          <a:xfrm>
            <a:off x="1921559" y="6626146"/>
            <a:ext cx="6543409" cy="233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Imagens </a:t>
            </a:r>
            <a:r>
              <a:rPr lang="pt-PT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pt-PT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Gardian</a:t>
            </a:r>
            <a:r>
              <a:rPr lang="pt-PT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https://www.youtube.com/watch?v=akiXEfWW-V0</a:t>
            </a:r>
            <a:endParaRPr lang="pt-PT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39553" y="575866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029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 </a:t>
            </a:r>
            <a:r>
              <a:rPr lang="pt-PT" b="1" dirty="0" smtClean="0">
                <a:solidFill>
                  <a:srgbClr val="002960"/>
                </a:solidFill>
                <a:latin typeface="+mn-lt"/>
              </a:rPr>
              <a:t>Deteção </a:t>
            </a:r>
            <a:r>
              <a:rPr lang="pt-PT" b="1" dirty="0">
                <a:solidFill>
                  <a:srgbClr val="002960"/>
                </a:solidFill>
                <a:latin typeface="+mn-lt"/>
              </a:rPr>
              <a:t>do vírus SARS-CoV-2</a:t>
            </a:r>
          </a:p>
        </p:txBody>
      </p:sp>
    </p:spTree>
    <p:extLst>
      <p:ext uri="{BB962C8B-B14F-4D97-AF65-F5344CB8AC3E}">
        <p14:creationId xmlns:p14="http://schemas.microsoft.com/office/powerpoint/2010/main" val="4774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31E59-6EC5-4AB7-A308-D9C7D106CAAF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  <p:grpSp>
        <p:nvGrpSpPr>
          <p:cNvPr id="4" name="Grupo 3"/>
          <p:cNvGrpSpPr/>
          <p:nvPr/>
        </p:nvGrpSpPr>
        <p:grpSpPr>
          <a:xfrm>
            <a:off x="966642" y="1276433"/>
            <a:ext cx="7656735" cy="1935625"/>
            <a:chOff x="875705" y="3939441"/>
            <a:chExt cx="7656735" cy="1875796"/>
          </a:xfrm>
        </p:grpSpPr>
        <p:sp>
          <p:nvSpPr>
            <p:cNvPr id="7" name="CaixaDeTexto 6"/>
            <p:cNvSpPr txBox="1"/>
            <p:nvPr/>
          </p:nvSpPr>
          <p:spPr>
            <a:xfrm>
              <a:off x="875705" y="3939441"/>
              <a:ext cx="5059172" cy="62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rgbClr val="002960"/>
                  </a:solidFill>
                </a:rPr>
                <a:t>Testes rápidos (</a:t>
              </a:r>
              <a:r>
                <a:rPr lang="pt-PT" b="1" dirty="0" err="1" smtClean="0">
                  <a:solidFill>
                    <a:srgbClr val="002960"/>
                  </a:solidFill>
                </a:rPr>
                <a:t>IgM</a:t>
              </a:r>
              <a:r>
                <a:rPr lang="pt-PT" b="1" dirty="0" smtClean="0">
                  <a:solidFill>
                    <a:srgbClr val="002960"/>
                  </a:solidFill>
                </a:rPr>
                <a:t>, </a:t>
              </a:r>
              <a:r>
                <a:rPr lang="pt-PT" b="1" dirty="0" err="1" smtClean="0">
                  <a:solidFill>
                    <a:srgbClr val="002960"/>
                  </a:solidFill>
                </a:rPr>
                <a:t>IgG</a:t>
              </a:r>
              <a:r>
                <a:rPr lang="pt-PT" b="1" dirty="0" smtClean="0">
                  <a:solidFill>
                    <a:srgbClr val="002960"/>
                  </a:solidFill>
                </a:rPr>
                <a:t>) </a:t>
              </a:r>
              <a:endParaRPr lang="pt-PT" b="1" dirty="0">
                <a:solidFill>
                  <a:srgbClr val="002960"/>
                </a:solidFill>
              </a:endParaRPr>
            </a:p>
            <a:p>
              <a:endParaRPr lang="pt-PT" dirty="0"/>
            </a:p>
          </p:txBody>
        </p:sp>
        <p:pic>
          <p:nvPicPr>
            <p:cNvPr id="10" name="Imagem 9"/>
            <p:cNvPicPr/>
            <p:nvPr/>
          </p:nvPicPr>
          <p:blipFill rotWithShape="1">
            <a:blip r:embed="rId3" cstate="print"/>
            <a:srcRect l="8643" t="26041" r="39852" b="28467"/>
            <a:stretch/>
          </p:blipFill>
          <p:spPr bwMode="auto">
            <a:xfrm>
              <a:off x="875705" y="4433289"/>
              <a:ext cx="2400152" cy="13719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m 10"/>
            <p:cNvPicPr/>
            <p:nvPr/>
          </p:nvPicPr>
          <p:blipFill rotWithShape="1">
            <a:blip r:embed="rId4" cstate="print"/>
            <a:srcRect l="10583" t="22276" r="37383" b="28467"/>
            <a:stretch/>
          </p:blipFill>
          <p:spPr bwMode="auto">
            <a:xfrm>
              <a:off x="3611295" y="4433289"/>
              <a:ext cx="2256849" cy="13719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m 11"/>
            <p:cNvPicPr/>
            <p:nvPr/>
          </p:nvPicPr>
          <p:blipFill rotWithShape="1">
            <a:blip r:embed="rId5" cstate="print"/>
            <a:srcRect l="2703" t="22904" r="49003" b="25015"/>
            <a:stretch/>
          </p:blipFill>
          <p:spPr bwMode="auto">
            <a:xfrm>
              <a:off x="6139005" y="4433289"/>
              <a:ext cx="2393435" cy="138194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CaixaDeTexto 13"/>
          <p:cNvSpPr txBox="1"/>
          <p:nvPr/>
        </p:nvSpPr>
        <p:spPr>
          <a:xfrm>
            <a:off x="833451" y="3639022"/>
            <a:ext cx="7853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960"/>
                </a:solidFill>
                <a:latin typeface="+mn-lt"/>
              </a:rPr>
              <a:t>Testes clássicos para a deteção de anticorpos </a:t>
            </a:r>
            <a:r>
              <a:rPr lang="pt-PT" b="1" dirty="0" smtClean="0">
                <a:solidFill>
                  <a:srgbClr val="002960"/>
                </a:solidFill>
                <a:latin typeface="+mn-lt"/>
              </a:rPr>
              <a:t>específicos </a:t>
            </a:r>
          </a:p>
          <a:p>
            <a:r>
              <a:rPr lang="pt-PT" b="1" dirty="0" smtClean="0">
                <a:solidFill>
                  <a:srgbClr val="002960"/>
                </a:solidFill>
              </a:rPr>
              <a:t>(</a:t>
            </a:r>
            <a:r>
              <a:rPr lang="pt-PT" b="1" dirty="0" err="1" smtClean="0">
                <a:solidFill>
                  <a:srgbClr val="002960"/>
                </a:solidFill>
              </a:rPr>
              <a:t>IgM</a:t>
            </a:r>
            <a:r>
              <a:rPr lang="pt-PT" b="1" dirty="0">
                <a:solidFill>
                  <a:srgbClr val="002960"/>
                </a:solidFill>
              </a:rPr>
              <a:t>, </a:t>
            </a:r>
            <a:r>
              <a:rPr lang="pt-PT" b="1" dirty="0" err="1" smtClean="0">
                <a:solidFill>
                  <a:srgbClr val="002960"/>
                </a:solidFill>
              </a:rPr>
              <a:t>IgG</a:t>
            </a:r>
            <a:r>
              <a:rPr lang="pt-PT" b="1" dirty="0" smtClean="0">
                <a:solidFill>
                  <a:srgbClr val="002960"/>
                </a:solidFill>
              </a:rPr>
              <a:t>, </a:t>
            </a:r>
            <a:r>
              <a:rPr lang="pt-PT" b="1" dirty="0" err="1" smtClean="0">
                <a:solidFill>
                  <a:srgbClr val="002960"/>
                </a:solidFill>
              </a:rPr>
              <a:t>IgA</a:t>
            </a:r>
            <a:r>
              <a:rPr lang="pt-PT" b="1" dirty="0" smtClean="0">
                <a:solidFill>
                  <a:srgbClr val="002960"/>
                </a:solidFill>
              </a:rPr>
              <a:t>) </a:t>
            </a:r>
            <a:endParaRPr lang="pt-PT" b="1" dirty="0">
              <a:solidFill>
                <a:srgbClr val="002960"/>
              </a:solidFill>
            </a:endParaRPr>
          </a:p>
          <a:p>
            <a:endParaRPr lang="pt-PT" b="1" dirty="0">
              <a:solidFill>
                <a:srgbClr val="0029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960"/>
                </a:solidFill>
              </a:rPr>
              <a:t>enzyme-linked</a:t>
            </a:r>
            <a:r>
              <a:rPr lang="pt-PT" dirty="0">
                <a:solidFill>
                  <a:srgbClr val="002960"/>
                </a:solidFill>
              </a:rPr>
              <a:t> </a:t>
            </a:r>
            <a:r>
              <a:rPr lang="pt-PT" dirty="0" err="1">
                <a:solidFill>
                  <a:srgbClr val="002960"/>
                </a:solidFill>
              </a:rPr>
              <a:t>immunosorbent</a:t>
            </a:r>
            <a:r>
              <a:rPr lang="pt-PT" dirty="0">
                <a:solidFill>
                  <a:srgbClr val="002960"/>
                </a:solidFill>
              </a:rPr>
              <a:t> </a:t>
            </a:r>
            <a:r>
              <a:rPr lang="pt-PT" dirty="0" err="1">
                <a:solidFill>
                  <a:srgbClr val="002960"/>
                </a:solidFill>
              </a:rPr>
              <a:t>assays</a:t>
            </a:r>
            <a:r>
              <a:rPr lang="pt-PT" dirty="0">
                <a:solidFill>
                  <a:srgbClr val="002960"/>
                </a:solidFill>
              </a:rPr>
              <a:t> (ELISA</a:t>
            </a:r>
            <a:r>
              <a:rPr lang="pt-PT" dirty="0" smtClean="0">
                <a:solidFill>
                  <a:srgbClr val="0029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>
                <a:solidFill>
                  <a:srgbClr val="002960"/>
                </a:solidFill>
              </a:rPr>
              <a:t>chemoluminescence</a:t>
            </a:r>
            <a:r>
              <a:rPr lang="pt-PT" dirty="0" smtClean="0">
                <a:solidFill>
                  <a:srgbClr val="002960"/>
                </a:solidFill>
              </a:rPr>
              <a:t> </a:t>
            </a:r>
            <a:r>
              <a:rPr lang="pt-PT" dirty="0" err="1">
                <a:solidFill>
                  <a:srgbClr val="002960"/>
                </a:solidFill>
              </a:rPr>
              <a:t>assays</a:t>
            </a:r>
            <a:r>
              <a:rPr lang="pt-PT" dirty="0">
                <a:solidFill>
                  <a:srgbClr val="002960"/>
                </a:solidFill>
              </a:rPr>
              <a:t> (CLIA)</a:t>
            </a:r>
            <a:endParaRPr lang="pt-PT" b="1" dirty="0">
              <a:solidFill>
                <a:srgbClr val="0029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362" y="5286879"/>
            <a:ext cx="2535275" cy="1264067"/>
          </a:xfrm>
          <a:prstGeom prst="rect">
            <a:avLst/>
          </a:prstGeom>
        </p:spPr>
      </p:pic>
      <p:pic>
        <p:nvPicPr>
          <p:cNvPr id="15" name="Imagem 14" descr="D:\Utilizadores\raquel.guiomar\AppData\Local\Microsoft\Windows\INetCache\Content.MSO\25C3D2C3.tm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69821"/>
            <a:ext cx="2197224" cy="10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D:\Utilizadores\raquel.guiomar\AppData\Local\Microsoft\Windows\INetCache\Content.MSO\F002FA25.t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69" y="5302783"/>
            <a:ext cx="1847169" cy="15035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/>
          <p:cNvSpPr txBox="1"/>
          <p:nvPr/>
        </p:nvSpPr>
        <p:spPr>
          <a:xfrm>
            <a:off x="833452" y="688474"/>
            <a:ext cx="511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02960"/>
                </a:solidFill>
                <a:latin typeface="+mn-lt"/>
              </a:rPr>
              <a:t>II. Deteção </a:t>
            </a:r>
            <a:r>
              <a:rPr lang="pt-PT" b="1" dirty="0">
                <a:solidFill>
                  <a:srgbClr val="002960"/>
                </a:solidFill>
                <a:latin typeface="+mn-lt"/>
              </a:rPr>
              <a:t>de </a:t>
            </a:r>
            <a:r>
              <a:rPr lang="pt-PT" b="1" dirty="0" smtClean="0">
                <a:solidFill>
                  <a:srgbClr val="002960"/>
                </a:solidFill>
                <a:latin typeface="+mn-lt"/>
              </a:rPr>
              <a:t>anticorpos. Testes serológicos</a:t>
            </a:r>
            <a:endParaRPr lang="pt-PT" b="1" dirty="0">
              <a:solidFill>
                <a:srgbClr val="0029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6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1095</Words>
  <Application>Microsoft Office PowerPoint</Application>
  <PresentationFormat>Apresentação no Ecrã (4:3)</PresentationFormat>
  <Paragraphs>167</Paragraphs>
  <Slides>19</Slides>
  <Notes>4</Notes>
  <HiddenSlides>2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1_Tema do Office</vt:lpstr>
      <vt:lpstr>1_Modelo de apresentação predefinido</vt:lpstr>
      <vt:lpstr>Apresentação do PowerPoint</vt:lpstr>
      <vt:lpstr>1. Uso dos testes serológicos em inquéritos epidemiológicos</vt:lpstr>
      <vt:lpstr>Apresentação do PowerPoint</vt:lpstr>
      <vt:lpstr>Apresentação do PowerPoint</vt:lpstr>
      <vt:lpstr>Apresentação do PowerPoint</vt:lpstr>
      <vt:lpstr>2. Diagnóstico Laboratorial-testes serológicos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de Almeida</dc:creator>
  <cp:lastModifiedBy>Isabel Lopes de Carvalho</cp:lastModifiedBy>
  <cp:revision>86</cp:revision>
  <dcterms:created xsi:type="dcterms:W3CDTF">2020-07-05T00:22:51Z</dcterms:created>
  <dcterms:modified xsi:type="dcterms:W3CDTF">2020-07-21T12:28:36Z</dcterms:modified>
</cp:coreProperties>
</file>