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0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09F22-CFDB-4450-BDF5-3CD4444BB444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66DF5-9199-4840-B8C7-6E130D956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altLang="pt-PT" dirty="0" smtClean="0"/>
          </a:p>
        </p:txBody>
      </p:sp>
      <p:sp>
        <p:nvSpPr>
          <p:cNvPr id="2150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B91886-3CE0-4CB9-85C9-B91368489431}" type="slidenum">
              <a:rPr kumimoji="0" lang="pt-PT" altLang="pt-P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PT" altLang="pt-P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1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1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7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24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ty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23392" y="1196752"/>
            <a:ext cx="8077227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B4B4B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10" name="Marcador de Posição do Texto 17"/>
          <p:cNvSpPr>
            <a:spLocks noGrp="1"/>
          </p:cNvSpPr>
          <p:nvPr>
            <p:ph type="body" sz="quarter" idx="10"/>
          </p:nvPr>
        </p:nvSpPr>
        <p:spPr>
          <a:xfrm>
            <a:off x="623394" y="3141663"/>
            <a:ext cx="9409045" cy="3023641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0340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typ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196752"/>
            <a:ext cx="10972800" cy="504056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534866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1196752"/>
            <a:ext cx="10363200" cy="32101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8" name="Marcador de Posição do Texto 5"/>
          <p:cNvSpPr>
            <a:spLocks noGrp="1"/>
          </p:cNvSpPr>
          <p:nvPr>
            <p:ph type="body" sz="quarter" idx="10"/>
          </p:nvPr>
        </p:nvSpPr>
        <p:spPr>
          <a:xfrm>
            <a:off x="1006938" y="4437113"/>
            <a:ext cx="10273639" cy="1512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 lvl="0"/>
            <a:endParaRPr lang="pt-PT" dirty="0" smtClean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778427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196752"/>
            <a:ext cx="5384800" cy="5256584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4B4B4B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7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196752"/>
            <a:ext cx="5384800" cy="5256584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31673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196752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9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1836514"/>
            <a:ext cx="5386917" cy="461682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0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196752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11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1836514"/>
            <a:ext cx="5389033" cy="461682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482232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e Conteúdo 2"/>
          <p:cNvSpPr>
            <a:spLocks noGrp="1"/>
          </p:cNvSpPr>
          <p:nvPr>
            <p:ph idx="1"/>
          </p:nvPr>
        </p:nvSpPr>
        <p:spPr>
          <a:xfrm>
            <a:off x="4780525" y="1196851"/>
            <a:ext cx="6815667" cy="5328494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9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3393" y="2383958"/>
            <a:ext cx="4011084" cy="41413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10" name="Marcador de Posição do Texto 6"/>
          <p:cNvSpPr>
            <a:spLocks noGrp="1"/>
          </p:cNvSpPr>
          <p:nvPr>
            <p:ph type="body" sz="quarter" idx="10"/>
          </p:nvPr>
        </p:nvSpPr>
        <p:spPr>
          <a:xfrm>
            <a:off x="637184" y="1196752"/>
            <a:ext cx="3936437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 lvl="0"/>
            <a:endParaRPr lang="pt-PT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815904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8119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dirty="0" smtClean="0"/>
          </a:p>
        </p:txBody>
      </p:sp>
      <p:sp>
        <p:nvSpPr>
          <p:cNvPr id="9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720482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dirty="0" smtClean="0"/>
              <a:t>Clique para editar os estilos</a:t>
            </a:r>
          </a:p>
        </p:txBody>
      </p:sp>
      <p:sp>
        <p:nvSpPr>
          <p:cNvPr id="10" name="Marcador de Posição do Texto 6"/>
          <p:cNvSpPr>
            <a:spLocks noGrp="1"/>
          </p:cNvSpPr>
          <p:nvPr>
            <p:ph type="body" sz="quarter" idx="10"/>
          </p:nvPr>
        </p:nvSpPr>
        <p:spPr>
          <a:xfrm>
            <a:off x="2447595" y="5085185"/>
            <a:ext cx="7200800" cy="5044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 lvl="0"/>
            <a:endParaRPr lang="pt-PT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9715978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FE7EF9-39C3-41DD-99FA-BFFF5DC23D7F}" type="datetimeFigureOut">
              <a:rPr kumimoji="0" lang="pt-P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21/07/2020</a:t>
            </a:fld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E28CE-46C5-4DC1-80F4-C9144DBBEB38}" type="slidenum">
              <a:rPr kumimoji="0" lang="pt-PT" altLang="pt-P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PT" altLang="pt-P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8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601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190626" y="1151931"/>
            <a:ext cx="9810751" cy="2321719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190626" y="3536156"/>
            <a:ext cx="9810751" cy="794742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</a:lvl1pPr>
            <a:lvl2pPr marL="0" indent="160729">
              <a:buSzTx/>
              <a:buNone/>
            </a:lvl2pPr>
            <a:lvl3pPr marL="0" indent="321457">
              <a:buSzTx/>
              <a:buNone/>
            </a:lvl3pPr>
            <a:lvl4pPr marL="0" indent="482186">
              <a:buSzTx/>
              <a:buNone/>
            </a:lvl4pPr>
            <a:lvl5pPr marL="0" indent="642915">
              <a:buSzTx/>
              <a:buNone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27604096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ção tip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24" y="341776"/>
            <a:ext cx="6381795" cy="114300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0723" y="1772816"/>
            <a:ext cx="9429816" cy="435334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8FAC28-FE65-4D3A-A478-D7C7FD7DD1B3}" type="datetimeFigureOut">
              <a:rPr kumimoji="0" lang="pt-P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21/07/2020</a:t>
            </a:fld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1061A-4606-40E2-97CE-475C73EB2C0A}" type="slidenum">
              <a:rPr kumimoji="0" lang="pt-PT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51070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2D335-231C-426C-8846-C7BF507869C5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21/07/2020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F0F854-60EA-4070-A6F9-7E2E66443833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72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23392" y="1196752"/>
            <a:ext cx="8077227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B4B4B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9" name="Marcador de Posição do Texto 17"/>
          <p:cNvSpPr>
            <a:spLocks noGrp="1"/>
          </p:cNvSpPr>
          <p:nvPr>
            <p:ph type="body" sz="quarter" idx="10"/>
          </p:nvPr>
        </p:nvSpPr>
        <p:spPr>
          <a:xfrm>
            <a:off x="623394" y="3141663"/>
            <a:ext cx="9409045" cy="3023641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19736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74993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ults ty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3393" y="1196752"/>
            <a:ext cx="8077227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B4B4B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smtClean="0"/>
              <a:t>Faça clique para editar o estilo</a:t>
            </a:r>
            <a:endParaRPr lang="pt-PT" dirty="0"/>
          </a:p>
        </p:txBody>
      </p:sp>
      <p:sp>
        <p:nvSpPr>
          <p:cNvPr id="8" name="Marcador de Posição do Texto 17"/>
          <p:cNvSpPr>
            <a:spLocks noGrp="1"/>
          </p:cNvSpPr>
          <p:nvPr>
            <p:ph type="body" sz="quarter" idx="10"/>
          </p:nvPr>
        </p:nvSpPr>
        <p:spPr>
          <a:xfrm>
            <a:off x="623395" y="3141665"/>
            <a:ext cx="9409045" cy="3023641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35360" y="116632"/>
            <a:ext cx="9505056" cy="792088"/>
          </a:xfrm>
          <a:prstGeom prst="rect">
            <a:avLst/>
          </a:prstGeom>
        </p:spPr>
        <p:txBody>
          <a:bodyPr/>
          <a:lstStyle>
            <a:lvl1pPr>
              <a:lnSpc>
                <a:spcPts val="27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3480411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ussion typ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184576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  <a:lvl2pPr>
              <a:defRPr sz="2400">
                <a:latin typeface="Segoe UI Symbol" panose="020B0502040204020203" pitchFamily="34" charset="0"/>
                <a:ea typeface="Segoe UI Symbol" panose="020B0502040204020203" pitchFamily="34" charset="0"/>
              </a:defRPr>
            </a:lvl2pPr>
            <a:lvl3pPr>
              <a:defRPr sz="2000">
                <a:latin typeface="Segoe UI Symbol" panose="020B0502040204020203" pitchFamily="34" charset="0"/>
                <a:ea typeface="Segoe UI Symbol" panose="020B0502040204020203" pitchFamily="34" charset="0"/>
              </a:defRPr>
            </a:lvl3pPr>
            <a:lvl4pPr>
              <a:defRPr sz="1800">
                <a:latin typeface="Segoe UI Symbol" panose="020B0502040204020203" pitchFamily="34" charset="0"/>
                <a:ea typeface="Segoe UI Symbol" panose="020B0502040204020203" pitchFamily="34" charset="0"/>
              </a:defRPr>
            </a:lvl4pPr>
            <a:lvl5pPr>
              <a:defRPr sz="1600">
                <a:latin typeface="Segoe UI Symbol" panose="020B0502040204020203" pitchFamily="34" charset="0"/>
                <a:ea typeface="Segoe UI Symbol" panose="020B0502040204020203" pitchFamily="34" charset="0"/>
              </a:defRPr>
            </a:lvl5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35360" y="188640"/>
            <a:ext cx="9697077" cy="648072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000"/>
              </a:lnSpc>
              <a:defRPr sz="2600" b="0">
                <a:solidFill>
                  <a:srgbClr val="4B4B4B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1270842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3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2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5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9128-E552-43A2-8469-2302C3885BA0}" type="datetimeFigureOut">
              <a:rPr lang="en-US" smtClean="0"/>
              <a:t>21/07/2020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2A75-D958-42C9-9060-28BF4481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ângulo 20"/>
          <p:cNvSpPr/>
          <p:nvPr userDrawn="1"/>
        </p:nvSpPr>
        <p:spPr>
          <a:xfrm>
            <a:off x="0" y="0"/>
            <a:ext cx="10128251" cy="979488"/>
          </a:xfrm>
          <a:prstGeom prst="rect">
            <a:avLst/>
          </a:prstGeom>
          <a:solidFill>
            <a:srgbClr val="A4C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ângulo 12"/>
          <p:cNvSpPr/>
          <p:nvPr userDrawn="1"/>
        </p:nvSpPr>
        <p:spPr>
          <a:xfrm>
            <a:off x="10223501" y="1"/>
            <a:ext cx="1968500" cy="981075"/>
          </a:xfrm>
          <a:prstGeom prst="rect">
            <a:avLst/>
          </a:prstGeom>
          <a:solidFill>
            <a:srgbClr val="2D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srgbClr val="A4C8F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2" name="Imagem 2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201" y="115888"/>
            <a:ext cx="19431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1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B4B4B"/>
          </a:solidFill>
          <a:latin typeface="Albertus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4B4B"/>
          </a:solidFill>
          <a:latin typeface="Albertus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4B4B"/>
          </a:solidFill>
          <a:latin typeface="Albertus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4B4B"/>
          </a:solidFill>
          <a:latin typeface="Albertus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B4B4B"/>
          </a:solidFill>
          <a:latin typeface="Albertus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B4B4B"/>
          </a:solidFill>
          <a:latin typeface="Albertus Medium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B4B4B"/>
          </a:solidFill>
          <a:latin typeface="Albertus Medium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B4B4B"/>
          </a:solidFill>
          <a:latin typeface="Albertus Medium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B4B4B"/>
          </a:solidFill>
          <a:latin typeface="Albertus Medium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B4B4B"/>
          </a:solidFill>
          <a:latin typeface="Albertus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708771"/>
            <a:ext cx="12191999" cy="556146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4B4B4B"/>
                </a:solidFill>
                <a:latin typeface="Albertus Medium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kumimoji="0" lang="pt-P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kumimoji="0" lang="pt-PT" sz="2800" b="0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PT" sz="20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Paula Meireles, Henrique Barros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endParaRPr kumimoji="0" lang="pt-PT" sz="1800" b="1" i="0" u="none" strike="noStrike" kern="1200" cap="none" spc="0" normalizeH="0" baseline="0" noProof="0" dirty="0" smtClean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CPLP, 21 de </a:t>
            </a: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</a:t>
            </a:r>
            <a:r>
              <a:rPr kumimoji="0" lang="pt-PT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ulho de 2020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rgbClr val="4B4B4B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A123B7-6243-C844-B407-760C756D2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094" y="1260556"/>
            <a:ext cx="2332383" cy="1128466"/>
          </a:xfrm>
          <a:prstGeom prst="rect">
            <a:avLst/>
          </a:prstGeom>
        </p:spPr>
      </p:pic>
      <p:sp>
        <p:nvSpPr>
          <p:cNvPr id="4" name="Título 3"/>
          <p:cNvSpPr txBox="1">
            <a:spLocks/>
          </p:cNvSpPr>
          <p:nvPr/>
        </p:nvSpPr>
        <p:spPr>
          <a:xfrm>
            <a:off x="0" y="2575455"/>
            <a:ext cx="1219199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4B4B4B"/>
                </a:solidFill>
                <a:latin typeface="Albertus Medium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B4B4B"/>
                </a:solidFill>
                <a:latin typeface="Albertus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PT" sz="4000" b="1" dirty="0" smtClean="0">
                <a:latin typeface="+mj-lt"/>
              </a:rPr>
              <a:t>Rastreio Serológico </a:t>
            </a:r>
            <a:br>
              <a:rPr lang="pt-PT" sz="4000" b="1" dirty="0" smtClean="0">
                <a:latin typeface="+mj-lt"/>
              </a:rPr>
            </a:br>
            <a:r>
              <a:rPr lang="pt-PT" sz="4000" b="1" dirty="0" smtClean="0">
                <a:latin typeface="+mj-lt"/>
              </a:rPr>
              <a:t>Ensino Superior Público - Porto</a:t>
            </a: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283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Rastreio Serológico </a:t>
            </a: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Ensino </a:t>
            </a:r>
            <a:r>
              <a:rPr lang="pt-PT" b="1" dirty="0" smtClean="0"/>
              <a:t>Superior </a:t>
            </a:r>
            <a:r>
              <a:rPr lang="pt-PT" b="1" dirty="0" smtClean="0"/>
              <a:t>Público - </a:t>
            </a:r>
            <a:r>
              <a:rPr lang="pt-PT" b="1" dirty="0" smtClean="0"/>
              <a:t>Porto</a:t>
            </a:r>
            <a:endParaRPr lang="en-US" b="1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838200" y="2014811"/>
            <a:ext cx="5212222" cy="4351338"/>
          </a:xfrm>
        </p:spPr>
        <p:txBody>
          <a:bodyPr/>
          <a:lstStyle/>
          <a:p>
            <a:r>
              <a:rPr lang="pt-PT" b="1" dirty="0" smtClean="0"/>
              <a:t>4282 participantes</a:t>
            </a:r>
          </a:p>
          <a:p>
            <a:pPr lvl="1"/>
            <a:r>
              <a:rPr lang="pt-PT" dirty="0" smtClean="0"/>
              <a:t>148 ESEP</a:t>
            </a:r>
          </a:p>
          <a:p>
            <a:pPr lvl="1"/>
            <a:r>
              <a:rPr lang="pt-PT" dirty="0" smtClean="0"/>
              <a:t>801 Politécnico do Porto</a:t>
            </a:r>
          </a:p>
          <a:p>
            <a:pPr lvl="1"/>
            <a:r>
              <a:rPr lang="pt-PT" dirty="0"/>
              <a:t>3333 Universidade do Porto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 smtClean="0"/>
              <a:t>126 (2.9%) IgM positivo</a:t>
            </a:r>
          </a:p>
          <a:p>
            <a:r>
              <a:rPr lang="pt-PT" dirty="0" smtClean="0"/>
              <a:t>31 (0.7%) IgG positivo</a:t>
            </a:r>
          </a:p>
          <a:p>
            <a:r>
              <a:rPr lang="en-US" dirty="0" smtClean="0"/>
              <a:t>7 (0.2%) IgM e IgG </a:t>
            </a:r>
            <a:r>
              <a:rPr lang="en-US" dirty="0" err="1" smtClean="0"/>
              <a:t>positivo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84276" y="2718342"/>
            <a:ext cx="4729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STANDARD Q COVID-19 IgM/IgG Duo </a:t>
            </a:r>
            <a:r>
              <a:rPr lang="en-US" sz="2000" b="1" dirty="0" smtClean="0"/>
              <a:t>Test®</a:t>
            </a:r>
          </a:p>
          <a:p>
            <a:r>
              <a:rPr lang="en-US" sz="2000" b="1" dirty="0"/>
              <a:t>STANDARD Q COVID-19 IgM/IgG </a:t>
            </a:r>
            <a:r>
              <a:rPr lang="en-US" sz="2000" b="1" dirty="0" smtClean="0"/>
              <a:t>Combo</a:t>
            </a:r>
            <a:r>
              <a:rPr lang="en-US" sz="2000" b="1" dirty="0"/>
              <a:t>®</a:t>
            </a:r>
            <a:endParaRPr lang="en-US" sz="2000" b="1" dirty="0" smtClean="0"/>
          </a:p>
          <a:p>
            <a:r>
              <a:rPr lang="en-US" sz="2000" b="1" dirty="0" smtClean="0"/>
              <a:t>ACCUTELL</a:t>
            </a:r>
            <a:r>
              <a:rPr lang="en-US" sz="2000" b="1" dirty="0"/>
              <a:t>®</a:t>
            </a:r>
            <a:endParaRPr lang="en-US" sz="2000" b="1" dirty="0" smtClean="0"/>
          </a:p>
          <a:p>
            <a:r>
              <a:rPr lang="en-US" sz="2000" b="1" dirty="0" smtClean="0"/>
              <a:t>BIOZEC</a:t>
            </a:r>
            <a:r>
              <a:rPr lang="en-US" sz="2000" b="1" dirty="0"/>
              <a:t>®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EUROIMUNE (IgA, IgM, IgG)</a:t>
            </a:r>
            <a:r>
              <a:rPr lang="en-US" sz="2000" b="1" dirty="0"/>
              <a:t> ®</a:t>
            </a:r>
            <a:endParaRPr lang="en-US" sz="2000" b="1" dirty="0" smtClean="0"/>
          </a:p>
          <a:p>
            <a:r>
              <a:rPr lang="en-US" b="1" dirty="0" err="1"/>
              <a:t>Sars</a:t>
            </a:r>
            <a:r>
              <a:rPr lang="en-US" b="1" dirty="0"/>
              <a:t> </a:t>
            </a:r>
            <a:r>
              <a:rPr lang="en-US" b="1" dirty="0" err="1"/>
              <a:t>CoV</a:t>
            </a:r>
            <a:r>
              <a:rPr lang="en-US" b="1" dirty="0"/>
              <a:t> 2 </a:t>
            </a:r>
            <a:r>
              <a:rPr lang="en-US" b="1" dirty="0" smtClean="0"/>
              <a:t>IgG </a:t>
            </a:r>
            <a:r>
              <a:rPr lang="en-US" sz="2000" b="1" dirty="0" smtClean="0"/>
              <a:t>Architect</a:t>
            </a:r>
            <a:r>
              <a:rPr lang="en-US" sz="2000" b="1" dirty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112713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163702"/>
              </p:ext>
            </p:extLst>
          </p:nvPr>
        </p:nvGraphicFramePr>
        <p:xfrm>
          <a:off x="932793" y="2129169"/>
          <a:ext cx="105156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RT-PCR +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IgM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IgG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P.Porto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U.Porto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4282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21 (0,5%)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133 (3,1%)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39 (0,9%)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93326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96952" y="4447251"/>
            <a:ext cx="69306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21 PCR+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14 IgG+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5 IgM+ e IgG</a:t>
            </a:r>
            <a:r>
              <a:rPr lang="en-US" sz="2000" b="1" dirty="0" smtClean="0"/>
              <a:t>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2 IgM- e IgG-</a:t>
            </a: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1 </a:t>
            </a:r>
            <a:r>
              <a:rPr lang="en-US" sz="2000" b="1" dirty="0" err="1" smtClean="0"/>
              <a:t>diagnóstico</a:t>
            </a:r>
            <a:r>
              <a:rPr lang="en-US" sz="2000" b="1" dirty="0" smtClean="0"/>
              <a:t> </a:t>
            </a:r>
            <a:r>
              <a:rPr lang="en-US" sz="2000" b="1" dirty="0" smtClean="0"/>
              <a:t>de novo </a:t>
            </a:r>
            <a:r>
              <a:rPr lang="en-US" sz="2000" b="1" dirty="0" smtClean="0"/>
              <a:t>(RT-PCR)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partici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ante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sintomático</a:t>
            </a:r>
            <a:endParaRPr lang="en-US" sz="2000" b="1" dirty="0"/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PT" b="1" dirty="0" smtClean="0"/>
              <a:t>Rastreio Serológico </a:t>
            </a: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Ensino </a:t>
            </a:r>
            <a:r>
              <a:rPr lang="pt-PT" b="1" dirty="0" smtClean="0"/>
              <a:t>Superior </a:t>
            </a:r>
            <a:r>
              <a:rPr lang="pt-PT" b="1" dirty="0" smtClean="0"/>
              <a:t>Público - </a:t>
            </a:r>
            <a:r>
              <a:rPr lang="pt-PT" b="1" dirty="0" smtClean="0"/>
              <a:t>Porto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509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920201"/>
              </p:ext>
            </p:extLst>
          </p:nvPr>
        </p:nvGraphicFramePr>
        <p:xfrm>
          <a:off x="1470580" y="450000"/>
          <a:ext cx="9162856" cy="6129402"/>
        </p:xfrm>
        <a:graphic>
          <a:graphicData uri="http://schemas.openxmlformats.org/drawingml/2006/table">
            <a:tbl>
              <a:tblPr firstRow="1" firstCol="1" bandRow="1"/>
              <a:tblGrid>
                <a:gridCol w="41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t-PT" sz="2000" b="1" u="sng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DADOS PRELIMINARES (U.PORTO)</a:t>
                      </a:r>
                      <a:endParaRPr lang="en-US" sz="12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de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participantes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Seroprevalência IgM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Seroprevalência IgG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Teste RT-PCR anterior e diagnóstico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Não fez teste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Fez teste, foi negativo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Fez teste, foi positivo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Contacto com caso confirmado e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0.024*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 contacto, sem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 contacto, com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contacto, sem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contacto, com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66.7%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Vigilância pelas autoridades de saúde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0.032*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Sem vigilância, sem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vigilância, sem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 vigilância, com diagnóstico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Missing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Sintomas desde janeiro 2020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0.621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Assintomático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734</a:t>
                      </a: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Paucissintomático</a:t>
                      </a:r>
                      <a:r>
                        <a:rPr lang="pt-PT" sz="14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874</a:t>
                      </a: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Sintomático</a:t>
                      </a:r>
                      <a:r>
                        <a:rPr lang="pt-PT" sz="14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</a:t>
                      </a: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Sintomas diferentes do habitual ou súbitos desde janeiro 2020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0.317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&lt;0.001*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Assintomático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</a:t>
                      </a: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3.8%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Paucissintomático</a:t>
                      </a:r>
                      <a:r>
                        <a:rPr lang="pt-PT" sz="14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424</a:t>
                      </a: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69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Sintomático</a:t>
                      </a:r>
                      <a:r>
                        <a:rPr lang="pt-PT" sz="14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87" marR="3138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336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Introduction">
  <a:themeElements>
    <a:clrScheme name="ISPUP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B0CFFE"/>
      </a:accent1>
      <a:accent2>
        <a:srgbClr val="DD8047"/>
      </a:accent2>
      <a:accent3>
        <a:srgbClr val="D8B25C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343</Words>
  <Application>Microsoft Office PowerPoint</Application>
  <PresentationFormat>Widescreen</PresentationFormat>
  <Paragraphs>165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Albertus Medium</vt:lpstr>
      <vt:lpstr>Arial</vt:lpstr>
      <vt:lpstr>Calibri</vt:lpstr>
      <vt:lpstr>Calibri Light</vt:lpstr>
      <vt:lpstr>Ebrima</vt:lpstr>
      <vt:lpstr>Segoe UI</vt:lpstr>
      <vt:lpstr>Segoe UI Semibold</vt:lpstr>
      <vt:lpstr>Segoe UI Symbol</vt:lpstr>
      <vt:lpstr>Times New Roman</vt:lpstr>
      <vt:lpstr>Tema do Office</vt:lpstr>
      <vt:lpstr>4_Introduction</vt:lpstr>
      <vt:lpstr>PowerPoint Presentation</vt:lpstr>
      <vt:lpstr>Rastreio Serológico  Ensino Superior Público - Porto</vt:lpstr>
      <vt:lpstr>Rastreio Serológico  Ensino Superior Público - Porto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Meireles</dc:creator>
  <cp:lastModifiedBy>Henrique Barros</cp:lastModifiedBy>
  <cp:revision>13</cp:revision>
  <dcterms:created xsi:type="dcterms:W3CDTF">2020-07-21T10:32:20Z</dcterms:created>
  <dcterms:modified xsi:type="dcterms:W3CDTF">2020-07-21T12:40:47Z</dcterms:modified>
</cp:coreProperties>
</file>