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4" r:id="rId2"/>
    <p:sldId id="256" r:id="rId3"/>
    <p:sldId id="257" r:id="rId4"/>
    <p:sldId id="258" r:id="rId5"/>
    <p:sldId id="260" r:id="rId6"/>
    <p:sldId id="261" r:id="rId7"/>
    <p:sldId id="262" r:id="rId8"/>
    <p:sldId id="259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180E7BF-8BC9-4AEC-98AE-154D65D36B81}" type="datetimeFigureOut">
              <a:rPr lang="pt-PT" smtClean="0"/>
              <a:t>06-07-2020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FCA033E-9B4C-4E13-B5EA-5D9F1744B45D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96F1B-2ACD-446A-A71B-041532FFFEF3}" type="slidenum">
              <a:rPr lang="es-ES" smtClean="0"/>
              <a:pPr/>
              <a:t>1</a:t>
            </a:fld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381328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51520" y="6334780"/>
            <a:ext cx="88924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s-ES" sz="1400" dirty="0">
                <a:latin typeface="Berlin Sans FB" pitchFamily="34" charset="0"/>
                <a:cs typeface="Arial" pitchFamily="34" charset="0"/>
              </a:rPr>
              <a:t>ATENÇÃO PRIMÁRIA AO COVID- 19 EM SÃO TOMÉ E PRINCÍPE       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4AE6A973-BCA9-413F-B2C0-EC919115A04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16633"/>
            <a:ext cx="1080120" cy="867349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6" name="Rectángulo 5"/>
          <p:cNvSpPr/>
          <p:nvPr/>
        </p:nvSpPr>
        <p:spPr>
          <a:xfrm>
            <a:off x="4760232" y="2987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j-ea"/>
                <a:cs typeface="+mj-cs"/>
              </a:rPr>
              <a:t>República Democrática de São Tomé e Príncipe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36096" y="983982"/>
            <a:ext cx="3600400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PT" b="1" dirty="0">
                <a:solidFill>
                  <a:schemeClr val="bg1"/>
                </a:solidFill>
              </a:rPr>
              <a:t>Centro Nacional de Endemias/</a:t>
            </a:r>
            <a:endParaRPr lang="pt-PT" sz="1400" b="1" dirty="0">
              <a:solidFill>
                <a:schemeClr val="bg1"/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solidFill>
                  <a:schemeClr val="bg1"/>
                </a:solidFill>
              </a:rPr>
              <a:t>Dept Vigilância Epidemiológica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solidFill>
                  <a:schemeClr val="bg1"/>
                </a:solidFill>
              </a:rPr>
              <a:t>06/07/2020</a:t>
            </a:r>
          </a:p>
        </p:txBody>
      </p:sp>
    </p:spTree>
    <p:extLst>
      <p:ext uri="{BB962C8B-B14F-4D97-AF65-F5344CB8AC3E}">
        <p14:creationId xmlns:p14="http://schemas.microsoft.com/office/powerpoint/2010/main" val="3514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276456" cy="1470025"/>
          </a:xfrm>
        </p:spPr>
        <p:txBody>
          <a:bodyPr/>
          <a:lstStyle/>
          <a:p>
            <a:r>
              <a:rPr lang="pt-PT" sz="3600" b="1" dirty="0"/>
              <a:t>Actividades realizadas no País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488832" cy="3672408"/>
          </a:xfrm>
        </p:spPr>
        <p:txBody>
          <a:bodyPr>
            <a:normAutofit fontScale="32500" lnSpcReduction="2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Notificação ao Ministério da Saúde dos casos suspeitos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Seguimento dos passageiros em quarentena domiciliar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Formação dos técnicos de laboratórios na recolha e processamento das amostras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Formação dos técnicos de vigilância na definição dos casos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Elaboração do fluxograma da vigilância e procedimentos operacionais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Formação dos técnicos multissectoriais no seguimento dos contactos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Capacitação dos Agentes de saúde comunitária e dos líderes comunitários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Elaboração da lista liniar dos alojados em quarentena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Recolhas das amostras dos utentes em quarentena nos hotéis , no domicílio e empresas públicas e privadas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Envio </a:t>
            </a:r>
            <a:r>
              <a:rPr lang="pt-PT" sz="4000">
                <a:solidFill>
                  <a:schemeClr val="tx1"/>
                </a:solidFill>
              </a:rPr>
              <a:t>das amostras</a:t>
            </a:r>
            <a:endParaRPr lang="pt-PT" sz="4000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Rastreio de todos os contactos dos casos confirmados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Confirmação de casos suspeitos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Centro de emergência com telefone SOS 115 e 116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PT" sz="4000" dirty="0">
                <a:solidFill>
                  <a:schemeClr val="tx1"/>
                </a:solidFill>
              </a:rPr>
              <a:t>Relatórios de todas as actividades</a:t>
            </a:r>
          </a:p>
          <a:p>
            <a:endParaRPr lang="pt-P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6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b="1" u="sng" dirty="0"/>
              <a:t>ANÁLISE DA SITUAÇÃO EPIDEMIOLÓGICA ATÉ 05 DE JULHO DE 2020</a:t>
            </a:r>
            <a:endParaRPr lang="pt-PT" sz="28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/>
          </a:bodyPr>
          <a:lstStyle/>
          <a:p>
            <a:pPr algn="just"/>
            <a:r>
              <a:rPr lang="pt-PT" dirty="0"/>
              <a:t>Até o dia 5 de Julho, 720 casos confirmados em São Tomé e Príncipe, por coronavírus, país que está em estado de emergência desde o início de </a:t>
            </a:r>
            <a:r>
              <a:rPr lang="pt-PT" dirty="0" err="1"/>
              <a:t>abril</a:t>
            </a:r>
            <a:r>
              <a:rPr lang="pt-PT" dirty="0"/>
              <a:t> pelo coronavírus. </a:t>
            </a:r>
          </a:p>
          <a:p>
            <a:pPr algn="just"/>
            <a:r>
              <a:rPr lang="pt-PT" dirty="0"/>
              <a:t>Recuperados  - 268</a:t>
            </a:r>
          </a:p>
          <a:p>
            <a:pPr algn="just"/>
            <a:r>
              <a:rPr lang="pt-PT" dirty="0"/>
              <a:t>Pessoas em isolamento domiciliar – 432</a:t>
            </a:r>
          </a:p>
          <a:p>
            <a:pPr algn="just"/>
            <a:r>
              <a:rPr lang="pt-PT" dirty="0"/>
              <a:t>13 óbitos</a:t>
            </a:r>
          </a:p>
        </p:txBody>
      </p:sp>
    </p:spTree>
    <p:extLst>
      <p:ext uri="{BB962C8B-B14F-4D97-AF65-F5344CB8AC3E}">
        <p14:creationId xmlns:p14="http://schemas.microsoft.com/office/powerpoint/2010/main" val="416600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br>
              <a:rPr lang="pt-PT" sz="2800" b="1" dirty="0"/>
            </a:br>
            <a:r>
              <a:rPr lang="pt-PT" sz="2800" b="1" dirty="0"/>
              <a:t>Funções da Atenção Básica da Saúde no atendimento de casos suspeitos de COVID-19</a:t>
            </a:r>
            <a:br>
              <a:rPr lang="pt-PT" sz="2800" b="1" dirty="0"/>
            </a:br>
            <a:endParaRPr lang="pt-PT" sz="44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Durante o período em que o Governo decretou o confinamento obrigatório todos os casos suspeitos por COVID-19 foram orientados para ligarem ao 115 e 116 a fim de receberem instruções sobre a sua condição.</a:t>
            </a:r>
          </a:p>
          <a:p>
            <a:r>
              <a:rPr lang="pt-PT" dirty="0"/>
              <a:t>Mediante a situação clinica dos mesmos a equipa da avaliação médica orientava-os no sentido de ficarem em casa ou de serem transferidos ao hospital através do serviço de ambulâncias.</a:t>
            </a:r>
          </a:p>
          <a:p>
            <a:r>
              <a:rPr lang="pt-PT" dirty="0"/>
              <a:t>Os casos graves eram encaminhados ao Hospital de Campanha (50 camas)</a:t>
            </a:r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0034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PT" sz="3100" b="1" dirty="0"/>
              <a:t>O papel do INSP na pesquisa de </a:t>
            </a:r>
            <a:r>
              <a:rPr lang="pt-PT" sz="3100" b="1" dirty="0" err="1"/>
              <a:t>contatos</a:t>
            </a:r>
            <a:r>
              <a:rPr lang="pt-PT" sz="3100" b="1" dirty="0"/>
              <a:t> e nos estudos de tendências.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PT" dirty="0"/>
              <a:t>Participar em videoconferências </a:t>
            </a:r>
          </a:p>
          <a:p>
            <a:pPr lvl="0"/>
            <a:r>
              <a:rPr lang="pt-PT" dirty="0"/>
              <a:t>O CNE apoiou o Laboratório Nacional da Tuberculose a nível da Certificação para o processamento das amostras</a:t>
            </a:r>
          </a:p>
          <a:p>
            <a:pPr lvl="0"/>
            <a:r>
              <a:rPr lang="pt-PT" dirty="0"/>
              <a:t>Integração e instalação de novo laboratório de análises PCR no </a:t>
            </a:r>
            <a:r>
              <a:rPr lang="pt-PT" dirty="0" err="1"/>
              <a:t>país,tendo</a:t>
            </a:r>
            <a:r>
              <a:rPr lang="pt-PT" dirty="0"/>
              <a:t> iniciado em junho.</a:t>
            </a:r>
          </a:p>
          <a:p>
            <a:pPr lvl="0"/>
            <a:r>
              <a:rPr lang="pt-PT" dirty="0"/>
              <a:t>Formações de técnicos sobre técnicas de processamento do COVID-19</a:t>
            </a:r>
          </a:p>
          <a:p>
            <a:pPr lvl="0"/>
            <a:r>
              <a:rPr lang="pt-PT" dirty="0"/>
              <a:t>Seguimento dos casos a nível nacional a fim de conhecer a tendência e evolução da doença.</a:t>
            </a:r>
          </a:p>
        </p:txBody>
      </p:sp>
    </p:spTree>
    <p:extLst>
      <p:ext uri="{BB962C8B-B14F-4D97-AF65-F5344CB8AC3E}">
        <p14:creationId xmlns:p14="http://schemas.microsoft.com/office/powerpoint/2010/main" val="4239088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br>
              <a:rPr lang="pt-PT" sz="2400" b="1" dirty="0"/>
            </a:br>
            <a:r>
              <a:rPr lang="pt-PT" sz="2400" b="1" dirty="0"/>
              <a:t>O papel das Equipes de Saúde da Família ou equivalentes no diagnóstico territorial da situação da COVID-19 nas comunidades.</a:t>
            </a:r>
            <a:br>
              <a:rPr lang="pt-PT" sz="2400" b="1" dirty="0"/>
            </a:b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2400" dirty="0"/>
              <a:t>A Direcção dos Cuidados de Saúde/Departamento de Vigilância constituiu várias equipas multissectoriais para o seguimento dos casos em quarentena domiciliar, incluindo apoio psicológico, nutricional e alimentar.</a:t>
            </a:r>
          </a:p>
          <a:p>
            <a:pPr lvl="0" algn="just"/>
            <a:endParaRPr lang="pt-PT" sz="2400" dirty="0"/>
          </a:p>
          <a:p>
            <a:r>
              <a:rPr lang="pt-PT" sz="2400" dirty="0"/>
              <a:t>Existem equipas distritais de resposta rápida que vêm  interagindo com os Agentes de Saúde Comunitária (ASC), Voluntários da Cruz Vermelha, no sentido de garantirem a sobrevivência dos pacientes de risco, realizando, tratamento Directamente Observado (</a:t>
            </a:r>
            <a:r>
              <a:rPr lang="pt-PT" sz="2400" dirty="0" err="1"/>
              <a:t>DOT’s</a:t>
            </a:r>
            <a:r>
              <a:rPr lang="pt-PT" sz="2400" dirty="0"/>
              <a:t>), sensibilizações no âmbito dos programas afectos ao Centro Nacional de Endemias (CNE)</a:t>
            </a:r>
          </a:p>
          <a:p>
            <a:pPr marL="0" indent="0">
              <a:buNone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99229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350640"/>
          </a:xfrm>
        </p:spPr>
        <p:txBody>
          <a:bodyPr>
            <a:noAutofit/>
          </a:bodyPr>
          <a:lstStyle/>
          <a:p>
            <a:pPr lvl="0"/>
            <a:br>
              <a:rPr lang="pt-PT" sz="2400" b="1" dirty="0"/>
            </a:br>
            <a:r>
              <a:rPr lang="pt-PT" sz="2400" b="1" dirty="0"/>
              <a:t>O papel das Equipes de saúde da família ou equivalentes na capacitação, organização e mobilização comunitária para a prevenção e o controle da COVID-19</a:t>
            </a:r>
            <a:br>
              <a:rPr lang="pt-PT" sz="2400" b="1" dirty="0"/>
            </a:br>
            <a:endParaRPr lang="pt-PT" sz="44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115344"/>
            <a:ext cx="8229600" cy="4482008"/>
          </a:xfrm>
        </p:spPr>
        <p:txBody>
          <a:bodyPr>
            <a:normAutofit fontScale="92500" lnSpcReduction="20000"/>
          </a:bodyPr>
          <a:lstStyle/>
          <a:p>
            <a:r>
              <a:rPr lang="pt-PT" dirty="0"/>
              <a:t>Realização de campanhas de sensibilização através das equipes de saúde, ASC, Rádios (Nacional e comunitárias)</a:t>
            </a:r>
          </a:p>
          <a:p>
            <a:r>
              <a:rPr lang="pt-PT" dirty="0"/>
              <a:t>Formação de todos os técnicos da saúde, bombeiros e o pessoal do cemitério para saberem lidar com os casos  e mortes de COVID-19</a:t>
            </a:r>
          </a:p>
          <a:p>
            <a:r>
              <a:rPr lang="pt-PT" dirty="0"/>
              <a:t>Toda a população é convidada a usar máscaras, lavagem das mãos e distanciamento social</a:t>
            </a:r>
          </a:p>
          <a:p>
            <a:r>
              <a:rPr lang="pt-PT" dirty="0"/>
              <a:t>Realizações de testes rápidos as pessoas com sintomas tendo iniciado no dia 20 de abril.</a:t>
            </a:r>
          </a:p>
          <a:p>
            <a:r>
              <a:rPr lang="pt-PT" dirty="0"/>
              <a:t> Isolamento domiciliar de casos assintomáticos</a:t>
            </a:r>
          </a:p>
          <a:p>
            <a:r>
              <a:rPr lang="pt-PT" dirty="0"/>
              <a:t>Redução dos funcionários ao nível dos serviços e também dos programas</a:t>
            </a:r>
          </a:p>
          <a:p>
            <a:r>
              <a:rPr lang="pt-PT" dirty="0"/>
              <a:t>Informação diária dos casos de COVID através dos jornais e a televisão</a:t>
            </a:r>
          </a:p>
        </p:txBody>
      </p:sp>
    </p:spTree>
    <p:extLst>
      <p:ext uri="{BB962C8B-B14F-4D97-AF65-F5344CB8AC3E}">
        <p14:creationId xmlns:p14="http://schemas.microsoft.com/office/powerpoint/2010/main" val="343437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990600"/>
          </a:xfrm>
        </p:spPr>
        <p:txBody>
          <a:bodyPr/>
          <a:lstStyle/>
          <a:p>
            <a:pPr algn="ctr"/>
            <a:r>
              <a:rPr lang="pt-PT" b="1" dirty="0"/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1413116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e">
  <a:themeElements>
    <a:clrScheme name="Claridad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179</TotalTime>
  <Words>610</Words>
  <Application>Microsoft Office PowerPoint</Application>
  <PresentationFormat>Apresentação no Ecrã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2" baseType="lpstr">
      <vt:lpstr>Arial</vt:lpstr>
      <vt:lpstr>Berlin Sans FB</vt:lpstr>
      <vt:lpstr>Tw Cen MT</vt:lpstr>
      <vt:lpstr>Claridade</vt:lpstr>
      <vt:lpstr>Apresentação do PowerPoint</vt:lpstr>
      <vt:lpstr>Actividades realizadas no País</vt:lpstr>
      <vt:lpstr>ANÁLISE DA SITUAÇÃO EPIDEMIOLÓGICA ATÉ 05 DE JULHO DE 2020</vt:lpstr>
      <vt:lpstr> Funções da Atenção Básica da Saúde no atendimento de casos suspeitos de COVID-19 </vt:lpstr>
      <vt:lpstr>O papel do INSP na pesquisa de contatos e nos estudos de tendências.</vt:lpstr>
      <vt:lpstr> O papel das Equipes de Saúde da Família ou equivalentes no diagnóstico territorial da situação da COVID-19 nas comunidades. </vt:lpstr>
      <vt:lpstr> O papel das Equipes de saúde da família ou equivalentes na capacitação, organização e mobilização comunitária para a prevenção e o controle da COVID-19 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Batista</dc:creator>
  <cp:lastModifiedBy>FGUSER18</cp:lastModifiedBy>
  <cp:revision>20</cp:revision>
  <dcterms:created xsi:type="dcterms:W3CDTF">2020-07-06T10:15:06Z</dcterms:created>
  <dcterms:modified xsi:type="dcterms:W3CDTF">2020-07-06T13:15:53Z</dcterms:modified>
</cp:coreProperties>
</file>