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02" r:id="rId2"/>
    <p:sldId id="711" r:id="rId3"/>
    <p:sldId id="709" r:id="rId4"/>
    <p:sldId id="712" r:id="rId5"/>
    <p:sldId id="713" r:id="rId6"/>
    <p:sldId id="714" r:id="rId7"/>
    <p:sldId id="263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o Título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02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3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73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Espaço Reservado para Texto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83" name="Espaço Reservado para Imagem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93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elix.rosenberg@fiocruz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elixfiocruz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ítulo 1"/>
          <p:cNvSpPr txBox="1">
            <a:spLocks noGrp="1"/>
          </p:cNvSpPr>
          <p:nvPr>
            <p:ph type="title"/>
          </p:nvPr>
        </p:nvSpPr>
        <p:spPr>
          <a:xfrm>
            <a:off x="1715678" y="1122363"/>
            <a:ext cx="8952322" cy="199791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4000" dirty="0">
                <a:latin typeface="Bauhaus 93" panose="04030905020B02020C02" pitchFamily="82" charset="0"/>
              </a:rPr>
              <a:t>O papel dos institutos nacionais de saúde na Atenção Primária da Saúde perante a Epidemia de COVID-19</a:t>
            </a:r>
            <a:endParaRPr lang="pt-BR" sz="4000" b="1" i="1" dirty="0"/>
          </a:p>
        </p:txBody>
      </p:sp>
      <p:sp>
        <p:nvSpPr>
          <p:cNvPr id="121" name="Espaço Reservado para Conteúdo 2"/>
          <p:cNvSpPr txBox="1">
            <a:spLocks noGrp="1"/>
          </p:cNvSpPr>
          <p:nvPr>
            <p:ph type="body" sz="quarter" idx="1"/>
          </p:nvPr>
        </p:nvSpPr>
        <p:spPr>
          <a:xfrm>
            <a:off x="1715678" y="3855563"/>
            <a:ext cx="8952322" cy="140223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nb-NO" sz="3600" i="1" dirty="0"/>
              <a:t>RINSP/CPLP - 06/07/2020 –</a:t>
            </a:r>
          </a:p>
          <a:p>
            <a:r>
              <a:rPr lang="nb-NO" sz="3600" i="1" dirty="0"/>
              <a:t> Felix J. Rosenberg, Fiocruz</a:t>
            </a:r>
            <a:endParaRPr lang="nb-NO" sz="3600" dirty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497813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ítulo 1"/>
          <p:cNvSpPr txBox="1">
            <a:spLocks noGrp="1"/>
          </p:cNvSpPr>
          <p:nvPr>
            <p:ph type="title"/>
          </p:nvPr>
        </p:nvSpPr>
        <p:spPr>
          <a:xfrm>
            <a:off x="838200" y="163420"/>
            <a:ext cx="10515600" cy="13255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pt-BR" sz="3600" b="1" dirty="0"/>
              <a:t>RELEMBRANDO A DECLARAÇÃO DE ALMA ATA SOBRE ATENÇÃO PRIMÁRIA EM SAÚDE – APS (</a:t>
            </a:r>
            <a:r>
              <a:rPr lang="pt-BR" dirty="0"/>
              <a:t>6-12 / 09 / 1978)</a:t>
            </a:r>
            <a:endParaRPr lang="pt-BR" sz="3600" b="1" i="1" dirty="0"/>
          </a:p>
        </p:txBody>
      </p:sp>
      <p:sp>
        <p:nvSpPr>
          <p:cNvPr id="121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4718" y="1574276"/>
            <a:ext cx="10609082" cy="437044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t-BR" sz="2400" dirty="0"/>
              <a:t>...a saúde é um direito humano fundamental e ...a consecução do mais alto nível possível de saúde é a mais importante meta social mundial, cuja realização requer a ação de muitos outros setores sociais e econômicos, além do setor saúde</a:t>
            </a:r>
          </a:p>
          <a:p>
            <a:r>
              <a:rPr lang="pt-BR" sz="2400" dirty="0"/>
              <a:t>A chocante desigualdade existente no estado de saúde dos povos ...é política, social e economicamente inaceitável</a:t>
            </a:r>
          </a:p>
          <a:p>
            <a:r>
              <a:rPr lang="pt-BR" sz="2400" dirty="0"/>
              <a:t>Uma das principais metas sociais dos governos ...e de toda a comunidade mundial ... deve ser a de que todos os povos do mundo, até o ano 2000, atinjam um nível de saúde que lhes permita levar uma vida social e economicamente produtiva. Os cuidados primários de saúde constituem a chave para que essa meta seja atingida...</a:t>
            </a:r>
          </a:p>
          <a:p>
            <a:r>
              <a:rPr lang="pt-BR" sz="2400" dirty="0"/>
              <a:t>...(A APS) se baseia na aplicação dos resultados relevantes da pesquisa social, biomédica e de serviços de saúde e da experiência em saúde pública.</a:t>
            </a:r>
          </a:p>
          <a:p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915974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ítulo 1"/>
          <p:cNvSpPr txBox="1">
            <a:spLocks noGrp="1"/>
          </p:cNvSpPr>
          <p:nvPr>
            <p:ph type="title"/>
          </p:nvPr>
        </p:nvSpPr>
        <p:spPr>
          <a:xfrm>
            <a:off x="848412" y="163420"/>
            <a:ext cx="10505388" cy="11657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pt-BR" sz="3600" b="1" dirty="0"/>
              <a:t>RELEMBRANDO A DECLARAÇÃO DE ALMA ATA SOBRE ATENÇÃO PRIMÁRIA EM SAÚDE – APS (</a:t>
            </a:r>
            <a:r>
              <a:rPr lang="pt-BR" dirty="0"/>
              <a:t>6-12 / 09 / 1978)</a:t>
            </a:r>
            <a:endParaRPr lang="pt-BR" sz="3600" b="1" i="1" dirty="0"/>
          </a:p>
        </p:txBody>
      </p:sp>
      <p:sp>
        <p:nvSpPr>
          <p:cNvPr id="121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16437" y="1329179"/>
            <a:ext cx="10982227" cy="4392891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pt-BR" sz="2400" dirty="0"/>
              <a:t>...representa o primeiro nível de contato dos indivíduos, da família e da comunidade com o sistema nacional de saúde, pelo qual os cuidados de saúde são levados o mais proximamente possível aos lugares onde pessoas vivem e trabalham...</a:t>
            </a:r>
          </a:p>
          <a:p>
            <a:r>
              <a:rPr lang="pt-BR" sz="2400" dirty="0"/>
              <a:t>Envolve...todos os setores ...do desenvolvimento nacional e comunitário, mormente a agricultura, a pecuária, a produção de alimentos, a indústria, a educação, a habitação, as obras públicas, as comunicações...</a:t>
            </a:r>
          </a:p>
          <a:p>
            <a:r>
              <a:rPr lang="pt-BR" sz="2400" dirty="0"/>
              <a:t>...desenvolve, através da educação apropriada, a capacidade de participação das comunidades...</a:t>
            </a:r>
          </a:p>
          <a:p>
            <a:r>
              <a:rPr lang="pt-BR" sz="2400" dirty="0"/>
              <a:t>Deve ser apoiada por sistemas de referência integrados, funcionais e mutuamente amparados, levando à progressiva melhoria dos cuidados gerais de saúde para todos dando prioridade aos que têm mais necessidade</a:t>
            </a:r>
          </a:p>
          <a:p>
            <a:pPr marL="0" indent="0">
              <a:buNone/>
            </a:pPr>
            <a:endParaRPr lang="pt-BR" sz="2400" dirty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292686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ítulo 1"/>
          <p:cNvSpPr txBox="1">
            <a:spLocks noGrp="1"/>
          </p:cNvSpPr>
          <p:nvPr>
            <p:ph type="title"/>
          </p:nvPr>
        </p:nvSpPr>
        <p:spPr>
          <a:xfrm>
            <a:off x="848412" y="163420"/>
            <a:ext cx="10505388" cy="116575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3600" b="1" i="1" dirty="0"/>
              <a:t>OS INSP E AÇÕES DE APS  (RINS/LatAm) NA COVID-19</a:t>
            </a:r>
          </a:p>
        </p:txBody>
      </p:sp>
      <p:sp>
        <p:nvSpPr>
          <p:cNvPr id="121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16437" y="1329179"/>
            <a:ext cx="10982227" cy="439289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Está amplamente demonstrada a relação entre as desigualdades sociais e a incidência e letalidade da epidemia.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 principal papel dos INSP na APS é:</a:t>
            </a:r>
          </a:p>
          <a:p>
            <a:pPr marL="971550" lvl="1" indent="-514350">
              <a:buAutoNum type="alphaLcParenR"/>
            </a:pPr>
            <a:r>
              <a:rPr lang="pt-BR" dirty="0"/>
              <a:t>apoiar estudos epidemiológicos que permitam a caracterização geográfica da doença, como instrumento para definir as estrategias de prevenção e controle</a:t>
            </a:r>
          </a:p>
          <a:p>
            <a:pPr marL="971550" lvl="1" indent="-514350">
              <a:buAutoNum type="alphaLcParenR"/>
            </a:pPr>
            <a:r>
              <a:rPr lang="pt-BR" dirty="0"/>
              <a:t>Desenvolver tecnologias sociais para aplicação pelas equipes de APS (DRP; cartografia participativa)</a:t>
            </a:r>
          </a:p>
          <a:p>
            <a:pPr marL="971550" lvl="1" indent="-514350">
              <a:buAutoNum type="alphaLcParenR"/>
            </a:pPr>
            <a:r>
              <a:rPr lang="pt-BR" dirty="0"/>
              <a:t>Elaborar guias e modelos de cartilhas para a organizaçãp e participação comunitária </a:t>
            </a:r>
          </a:p>
        </p:txBody>
      </p:sp>
    </p:spTree>
    <p:extLst>
      <p:ext uri="{BB962C8B-B14F-4D97-AF65-F5344CB8AC3E}">
        <p14:creationId xmlns:p14="http://schemas.microsoft.com/office/powerpoint/2010/main" val="405055440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ítulo 1"/>
          <p:cNvSpPr txBox="1">
            <a:spLocks noGrp="1"/>
          </p:cNvSpPr>
          <p:nvPr>
            <p:ph type="title"/>
          </p:nvPr>
        </p:nvSpPr>
        <p:spPr>
          <a:xfrm>
            <a:off x="848412" y="163420"/>
            <a:ext cx="10505388" cy="116575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3600" b="1" i="1" dirty="0"/>
              <a:t>CARACTERIZAÇÃO GEOGRÁFICA DAS POPULAÇÕES MAIS FRÁGEIS PERANTE A COVID-19</a:t>
            </a:r>
          </a:p>
        </p:txBody>
      </p:sp>
      <p:sp>
        <p:nvSpPr>
          <p:cNvPr id="121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16437" y="1489435"/>
            <a:ext cx="10982227" cy="439289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3200" dirty="0"/>
              <a:t>Planejamento, coordenação da rede de referência diagnóstica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200" dirty="0"/>
              <a:t>Cartografia socio-econômica: Mapas de risco atual e potencial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200" dirty="0"/>
              <a:t> Inquéritos sorológicos segundo áreas geográficas e variáveis socio-econômicas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200" dirty="0"/>
              <a:t> Investigação de contatos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200" dirty="0"/>
              <a:t> Pesquisas sobre variáveis epidemiológicas específicas segundo estratos sociais e geográficos: ex. Mobilidade; aderência ao isolamento social; alimentação e nutrição</a:t>
            </a:r>
          </a:p>
        </p:txBody>
      </p:sp>
    </p:spTree>
    <p:extLst>
      <p:ext uri="{BB962C8B-B14F-4D97-AF65-F5344CB8AC3E}">
        <p14:creationId xmlns:p14="http://schemas.microsoft.com/office/powerpoint/2010/main" val="250257826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84841" y="28280"/>
            <a:ext cx="12107159" cy="58163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71600" lvl="3" indent="0">
              <a:buNone/>
            </a:pPr>
            <a:endParaRPr lang="pt-BR" sz="3200" dirty="0"/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C1ADB575-E055-4758-84D4-4DA3FE6086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30" y="0"/>
            <a:ext cx="11900170" cy="593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22030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5F89E81E-0C02-4882-8767-F5EB2E428C9A}"/>
              </a:ext>
            </a:extLst>
          </p:cNvPr>
          <p:cNvSpPr/>
          <p:nvPr/>
        </p:nvSpPr>
        <p:spPr>
          <a:xfrm>
            <a:off x="1073426" y="1084228"/>
            <a:ext cx="57381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cap="all" dirty="0">
                <a:latin typeface="Algerian" panose="04020705040A02060702" pitchFamily="82" charset="0"/>
              </a:rPr>
              <a:t>MUITO OBRIGADO</a:t>
            </a:r>
          </a:p>
          <a:p>
            <a:endParaRPr lang="en-GB" sz="2800" cap="all" dirty="0">
              <a:latin typeface="Algerian" panose="04020705040A02060702" pitchFamily="82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DDCB11A-88B8-4D69-8CC8-9B5A1EF7F034}"/>
              </a:ext>
            </a:extLst>
          </p:cNvPr>
          <p:cNvSpPr/>
          <p:nvPr/>
        </p:nvSpPr>
        <p:spPr>
          <a:xfrm>
            <a:off x="4359965" y="4279299"/>
            <a:ext cx="62285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>
                <a:hlinkClick r:id="rId3"/>
              </a:rPr>
              <a:t>www.forumitaborai.fiocruz.br</a:t>
            </a:r>
          </a:p>
          <a:p>
            <a:r>
              <a:rPr lang="es-ES" sz="2800" b="1" i="1" dirty="0">
                <a:hlinkClick r:id="rId3"/>
              </a:rPr>
              <a:t>f</a:t>
            </a:r>
            <a:r>
              <a:rPr lang="es-ES" sz="2800" b="1" i="1" dirty="0">
                <a:sym typeface="Corbel"/>
                <a:hlinkClick r:id="rId3"/>
              </a:rPr>
              <a:t>elix.rosenberg@fiocruz.br</a:t>
            </a:r>
            <a:endParaRPr lang="es-ES" sz="2800" b="1" i="1" dirty="0">
              <a:sym typeface="Corbel"/>
            </a:endParaRPr>
          </a:p>
          <a:p>
            <a:r>
              <a:rPr lang="es-ES" sz="2800" b="1" i="1" dirty="0">
                <a:sym typeface="Corbel"/>
              </a:rPr>
              <a:t> </a:t>
            </a:r>
            <a:r>
              <a:rPr lang="es-ES" sz="2800" b="1" i="1" dirty="0">
                <a:sym typeface="Corbel"/>
                <a:hlinkClick r:id="rId4"/>
              </a:rPr>
              <a:t>felixfiocruz@gmail.com</a:t>
            </a:r>
            <a:r>
              <a:rPr lang="es-ES" sz="2800" b="1" i="1" dirty="0">
                <a:sym typeface="Corbel"/>
              </a:rPr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443606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523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Bauhaus 93</vt:lpstr>
      <vt:lpstr>Calibri</vt:lpstr>
      <vt:lpstr>Calibri Light</vt:lpstr>
      <vt:lpstr>Wingdings</vt:lpstr>
      <vt:lpstr>Tema do Office</vt:lpstr>
      <vt:lpstr>O papel dos institutos nacionais de saúde na Atenção Primária da Saúde perante a Epidemia de COVID-19</vt:lpstr>
      <vt:lpstr>RELEMBRANDO A DECLARAÇÃO DE ALMA ATA SOBRE ATENÇÃO PRIMÁRIA EM SAÚDE – APS (6-12 / 09 / 1978)</vt:lpstr>
      <vt:lpstr>RELEMBRANDO A DECLARAÇÃO DE ALMA ATA SOBRE ATENÇÃO PRIMÁRIA EM SAÚDE – APS (6-12 / 09 / 1978)</vt:lpstr>
      <vt:lpstr>OS INSP E AÇÕES DE APS  (RINS/LatAm) NA COVID-19</vt:lpstr>
      <vt:lpstr>CARACTERIZAÇÃO GEOGRÁFICA DAS POPULAÇÕES MAIS FRÁGEIS PERANTE A COVID-19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PAPEL DOS INS NA PROMOÇÃO DA SAÚDE</dc:title>
  <dc:creator>Felix Rosenberg</dc:creator>
  <cp:lastModifiedBy>Felix Julio Rosenberg</cp:lastModifiedBy>
  <cp:revision>26</cp:revision>
  <dcterms:created xsi:type="dcterms:W3CDTF">2019-12-13T19:02:29Z</dcterms:created>
  <dcterms:modified xsi:type="dcterms:W3CDTF">2020-07-05T21:51:28Z</dcterms:modified>
</cp:coreProperties>
</file>