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66" r:id="rId3"/>
    <p:sldId id="486" r:id="rId4"/>
    <p:sldId id="560" r:id="rId5"/>
    <p:sldId id="572" r:id="rId6"/>
    <p:sldId id="573" r:id="rId7"/>
    <p:sldId id="569" r:id="rId8"/>
    <p:sldId id="570" r:id="rId9"/>
    <p:sldId id="571" r:id="rId10"/>
    <p:sldId id="567" r:id="rId11"/>
    <p:sldId id="485" r:id="rId12"/>
    <p:sldId id="488" r:id="rId13"/>
    <p:sldId id="555" r:id="rId14"/>
    <p:sldId id="552" r:id="rId15"/>
    <p:sldId id="519" r:id="rId16"/>
    <p:sldId id="491" r:id="rId17"/>
    <p:sldId id="551" r:id="rId18"/>
    <p:sldId id="548" r:id="rId19"/>
    <p:sldId id="545" r:id="rId20"/>
    <p:sldId id="568" r:id="rId21"/>
    <p:sldId id="564" r:id="rId22"/>
    <p:sldId id="539" r:id="rId23"/>
    <p:sldId id="565" r:id="rId24"/>
    <p:sldId id="427" r:id="rId25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6727DF3E-5EC4-4E99-B641-23395D559A07}">
          <p14:sldIdLst>
            <p14:sldId id="256"/>
            <p14:sldId id="566"/>
            <p14:sldId id="486"/>
            <p14:sldId id="560"/>
            <p14:sldId id="572"/>
            <p14:sldId id="573"/>
            <p14:sldId id="569"/>
            <p14:sldId id="570"/>
            <p14:sldId id="571"/>
            <p14:sldId id="567"/>
            <p14:sldId id="485"/>
            <p14:sldId id="488"/>
            <p14:sldId id="555"/>
            <p14:sldId id="552"/>
            <p14:sldId id="519"/>
            <p14:sldId id="491"/>
            <p14:sldId id="551"/>
            <p14:sldId id="548"/>
            <p14:sldId id="545"/>
            <p14:sldId id="568"/>
            <p14:sldId id="564"/>
            <p14:sldId id="539"/>
            <p14:sldId id="565"/>
            <p14:sldId id="4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 Barreto" initials="EB" lastIdx="22" clrIdx="0"/>
  <p:cmAuthor id="2" name="Almajane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4538"/>
    <a:srgbClr val="FDE1DF"/>
    <a:srgbClr val="FBC0BB"/>
    <a:srgbClr val="F9978F"/>
    <a:srgbClr val="07B50B"/>
    <a:srgbClr val="34F62A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504" autoAdjust="0"/>
    <p:restoredTop sz="94249" autoAdjust="0"/>
  </p:normalViewPr>
  <p:slideViewPr>
    <p:cSldViewPr snapToGrid="0">
      <p:cViewPr varScale="1">
        <p:scale>
          <a:sx n="73" d="100"/>
          <a:sy n="73" d="100"/>
        </p:scale>
        <p:origin x="-7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0ADA-1BBF-4C7E-8502-DC350C66F623}" type="datetimeFigureOut">
              <a:rPr lang="en-ZA" smtClean="0"/>
              <a:pPr/>
              <a:t>2020/07/24</a:t>
            </a:fld>
            <a:endParaRPr lang="en-ZA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A3CB-97B5-4754-83ED-29981E7FBCC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3202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937833F-93DA-4DB6-A67D-EB170857DA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1DD3E9C-1E25-473E-A9F8-84539F15B6E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A3405F-72F3-4F6D-8FB5-7B3A853E00D2}" type="datetimeFigureOut">
              <a:rPr lang="en-GB"/>
              <a:pPr>
                <a:defRPr/>
              </a:pPr>
              <a:t>24/07/2020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83EB4DA-9427-4948-A693-15F09DA677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ABADC610-B17B-4865-A767-10AFE9FCA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28148D-2CE4-44F4-9DF0-9CEE2A9CA4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963255-65CB-40D6-B147-8FECBFC979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93851B-1048-4106-93EB-AFBDBD4341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98457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="" xmlns:a16="http://schemas.microsoft.com/office/drawing/2014/main" id="{DB2656C5-142D-490C-A7F5-637B238A24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="" xmlns:a16="http://schemas.microsoft.com/office/drawing/2014/main" id="{93C874EA-DE09-4431-8A6E-F6505DF0ED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="" xmlns:a16="http://schemas.microsoft.com/office/drawing/2014/main" id="{CB571C4A-E512-4C9D-A5CD-4E98245A4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88C930-1E95-4479-842B-9D7BAAF31147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384769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40064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413097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073346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585337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496514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627269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82223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117731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112520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423822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="" xmlns:a16="http://schemas.microsoft.com/office/drawing/2014/main" id="{DB2656C5-142D-490C-A7F5-637B238A24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="" xmlns:a16="http://schemas.microsoft.com/office/drawing/2014/main" id="{93C874EA-DE09-4431-8A6E-F6505DF0ED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dirty="0"/>
          </a:p>
        </p:txBody>
      </p:sp>
      <p:sp>
        <p:nvSpPr>
          <p:cNvPr id="36868" name="Slide Number Placeholder 3">
            <a:extLst>
              <a:ext uri="{FF2B5EF4-FFF2-40B4-BE49-F238E27FC236}">
                <a16:creationId xmlns="" xmlns:a16="http://schemas.microsoft.com/office/drawing/2014/main" id="{CB571C4A-E512-4C9D-A5CD-4E98245A4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88C930-1E95-4479-842B-9D7BAAF31147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715726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476282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876723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Marcador de Posição da Imagem do Diapositivo 1">
            <a:extLst>
              <a:ext uri="{FF2B5EF4-FFF2-40B4-BE49-F238E27FC236}">
                <a16:creationId xmlns="" xmlns:a16="http://schemas.microsoft.com/office/drawing/2014/main" id="{7D305B40-B69C-4DB1-B53B-314BD1AB55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Marcador de Posição de Notas 2">
            <a:extLst>
              <a:ext uri="{FF2B5EF4-FFF2-40B4-BE49-F238E27FC236}">
                <a16:creationId xmlns="" xmlns:a16="http://schemas.microsoft.com/office/drawing/2014/main" id="{97CE94B4-E8B4-4165-9141-E7E17DFF4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 dirty="0"/>
          </a:p>
        </p:txBody>
      </p:sp>
      <p:sp>
        <p:nvSpPr>
          <p:cNvPr id="53252" name="Marcador de Posição do Número do Diapositivo 3">
            <a:extLst>
              <a:ext uri="{FF2B5EF4-FFF2-40B4-BE49-F238E27FC236}">
                <a16:creationId xmlns="" xmlns:a16="http://schemas.microsoft.com/office/drawing/2014/main" id="{1476E0BF-AAB8-4750-9C79-F09D9E372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ADDA537-5B12-4CA7-B2B0-407ECE0425F8}" type="slidenum">
              <a:rPr lang="en-ZA" altLang="en-US"/>
              <a:pPr/>
              <a:t>24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38840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3368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97223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57895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785960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="" xmlns:a16="http://schemas.microsoft.com/office/drawing/2014/main" id="{DB2656C5-142D-490C-A7F5-637B238A24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="" xmlns:a16="http://schemas.microsoft.com/office/drawing/2014/main" id="{93C874EA-DE09-4431-8A6E-F6505DF0ED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dirty="0"/>
          </a:p>
        </p:txBody>
      </p:sp>
      <p:sp>
        <p:nvSpPr>
          <p:cNvPr id="36868" name="Slide Number Placeholder 3">
            <a:extLst>
              <a:ext uri="{FF2B5EF4-FFF2-40B4-BE49-F238E27FC236}">
                <a16:creationId xmlns="" xmlns:a16="http://schemas.microsoft.com/office/drawing/2014/main" id="{CB571C4A-E512-4C9D-A5CD-4E98245A4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88C930-1E95-4479-842B-9D7BAAF31147}" type="slidenum">
              <a:rPr lang="en-GB" altLang="en-US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92913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462451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405979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968F7CF6-A6A8-46D6-BD4A-CA19D5F7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4501-5E15-45FF-AE3A-85042AA27B07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A6932EC-EC87-4AFC-AC96-E99A7F24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69C6C90-8B0B-4F17-BC7E-D163FBBD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1AB82-AF04-4C4C-B51E-A6ECBFF69ED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397408776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BCCFAAFE-41D6-44D1-996E-183424A3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6EF3-AA85-4698-9CDE-843C408BFE0A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A22D4B94-3F76-4A00-8FFF-61077801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4DFCBE5C-19AB-495E-9773-C5E5F4E5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E3A7E-A47A-4DAE-AFE5-2C744F6FB92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11916536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994E5143-B702-4823-B51A-732DFB58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4A6E-9599-4A8F-B54C-9B476261D4A0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BD9DA7D-C821-4757-9501-22EAC7B9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66F7FE9C-5EBD-48EB-9351-E211FB84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C6CCF-57EE-43AE-99CC-F6CCCADA19F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96624400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9B216AB-2C61-4DD1-993B-3CDB8286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E10E-BA20-443A-9011-ABCB777F8096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A9E9630-A9A6-49F1-9ACF-0548AC64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316BC092-B080-498A-8163-B37CB040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5B4A1-9854-4DBF-8F05-7FA51FC1CF6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329002209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A3C928FA-4F82-4CB6-B48E-5BF1ADC0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C0E0-8F89-42D9-AC76-B07734C31076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7EFD525-99BF-41A6-A0E1-3D30883E5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562097C1-A58F-4F4C-81A6-7BAA8196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C5DF5-B947-431D-8CA1-622ED7FF874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4118351622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3">
            <a:extLst>
              <a:ext uri="{FF2B5EF4-FFF2-40B4-BE49-F238E27FC236}">
                <a16:creationId xmlns="" xmlns:a16="http://schemas.microsoft.com/office/drawing/2014/main" id="{FFB9434D-425E-4A52-A572-6FEC5268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6A33-3F65-46FC-B5B0-D7237E1DCFC8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="" xmlns:a16="http://schemas.microsoft.com/office/drawing/2014/main" id="{475C8294-B3CB-4195-8220-DF2119175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="" xmlns:a16="http://schemas.microsoft.com/office/drawing/2014/main" id="{E5901568-7E90-412B-99FA-DCF3852D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02B7-5416-4B24-8E2F-B1F2BA2DFF7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323541086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3">
            <a:extLst>
              <a:ext uri="{FF2B5EF4-FFF2-40B4-BE49-F238E27FC236}">
                <a16:creationId xmlns="" xmlns:a16="http://schemas.microsoft.com/office/drawing/2014/main" id="{A69AF389-271F-408B-8716-2F1F639A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2CEF-647C-4C94-93DD-BC4164F88E1F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="" xmlns:a16="http://schemas.microsoft.com/office/drawing/2014/main" id="{FEF433E2-9790-45EF-BF00-D44EF425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="" xmlns:a16="http://schemas.microsoft.com/office/drawing/2014/main" id="{E9EDEDD2-ABB1-4A0D-B70D-E8ED123F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3C50-B86A-4A60-8A32-A2C7A37FEDF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18134013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Data 3">
            <a:extLst>
              <a:ext uri="{FF2B5EF4-FFF2-40B4-BE49-F238E27FC236}">
                <a16:creationId xmlns="" xmlns:a16="http://schemas.microsoft.com/office/drawing/2014/main" id="{66121C93-122D-4627-9CB4-E98D3120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9476-F91A-4C4B-BE7E-8A24A5FE2B1E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="" xmlns:a16="http://schemas.microsoft.com/office/drawing/2014/main" id="{4BA74997-C2A6-41EE-BD7C-3A117BB4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="" xmlns:a16="http://schemas.microsoft.com/office/drawing/2014/main" id="{C10F7A1B-3A84-4F80-B1C0-2C1B68A8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A33A-2D0A-4A78-892A-349E21D4B0F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95740918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="" xmlns:a16="http://schemas.microsoft.com/office/drawing/2014/main" id="{F4F1C305-F020-4A13-B2BC-8FF6A8B3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B759-ACC2-41AA-BFD1-4321CD137A1B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="" xmlns:a16="http://schemas.microsoft.com/office/drawing/2014/main" id="{0D9690E7-DAF6-4F0B-A3D3-FECF38A8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="" xmlns:a16="http://schemas.microsoft.com/office/drawing/2014/main" id="{88F82361-1DDC-4C64-BEBB-55188EC4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7D63F-C863-4339-9C21-DBF6A1FCC27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57993832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="" xmlns:a16="http://schemas.microsoft.com/office/drawing/2014/main" id="{F9A01ED3-636E-429D-8220-1AC874DC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16EA-F8B1-448D-8C56-BB220E7E54C9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="" xmlns:a16="http://schemas.microsoft.com/office/drawing/2014/main" id="{A1476231-FCE3-45E4-B0D9-F1BDEF6A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="" xmlns:a16="http://schemas.microsoft.com/office/drawing/2014/main" id="{827A61BF-9805-4DA9-85CB-7F80FA54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8FB80-33A9-4438-BC8F-EB55E90508D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48588013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="" xmlns:a16="http://schemas.microsoft.com/office/drawing/2014/main" id="{11E069FE-A78A-453A-B5D1-1F8C5437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FB09E-23B2-4494-8E57-99FD61AE0675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="" xmlns:a16="http://schemas.microsoft.com/office/drawing/2014/main" id="{9910A937-AA13-4563-AE1B-E6B457D5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="" xmlns:a16="http://schemas.microsoft.com/office/drawing/2014/main" id="{C4BB726B-7BDF-4F3B-B1BF-18D5AF3B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5531B-C4D3-4F79-984F-B8DCA241755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30736087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="" xmlns:a16="http://schemas.microsoft.com/office/drawing/2014/main" id="{6EFBEBCA-6087-4FF8-A7F9-2925A44B87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Clique para editar o estilo</a:t>
            </a:r>
            <a:endParaRPr lang="pt-BR" altLang="en-US"/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="" xmlns:a16="http://schemas.microsoft.com/office/drawing/2014/main" id="{6F75F101-6A50-4D23-9CDE-F8B598D9B6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Clique para editar os estilos</a:t>
            </a:r>
          </a:p>
          <a:p>
            <a:pPr lvl="1"/>
            <a:r>
              <a:rPr lang="pt-PT" altLang="en-US"/>
              <a:t>Segundo nível</a:t>
            </a:r>
          </a:p>
          <a:p>
            <a:pPr lvl="2"/>
            <a:r>
              <a:rPr lang="pt-PT" altLang="en-US"/>
              <a:t>Terceiro nível</a:t>
            </a:r>
          </a:p>
          <a:p>
            <a:pPr lvl="3"/>
            <a:r>
              <a:rPr lang="pt-PT" altLang="en-US"/>
              <a:t>Quarto nível</a:t>
            </a:r>
          </a:p>
          <a:p>
            <a:pPr lvl="4"/>
            <a:r>
              <a:rPr lang="pt-PT" altLang="en-US"/>
              <a:t>Quinto nível</a:t>
            </a:r>
            <a:endParaRPr lang="pt-BR" alt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826CAF42-A88C-476E-9E69-855E134C5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1EEF51-A006-4C39-B440-7FDA363EC801}" type="datetime1">
              <a:rPr lang="pt-BR" smtClean="0"/>
              <a:pPr>
                <a:defRPr/>
              </a:pPr>
              <a:t>24/07/2020</a:t>
            </a:fld>
            <a:endParaRPr lang="pt-BR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E0DE4B8A-0227-4759-A93E-277B0596D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B7699FD-F9BC-43D1-8CE8-D330AECF5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604939E-E120-4E15-A9CE-6EF0DE14C1A3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>
            <a:extLst>
              <a:ext uri="{FF2B5EF4-FFF2-40B4-BE49-F238E27FC236}">
                <a16:creationId xmlns="" xmlns:a16="http://schemas.microsoft.com/office/drawing/2014/main" id="{9A7F5D39-2343-40EC-BBD2-0B3D08631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931" y="0"/>
            <a:ext cx="7704138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5211E2BB-A929-4FBA-B3AD-05E773D1D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882" y="5700222"/>
            <a:ext cx="7774236" cy="76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    MAPUTO, 23 DE JULHO  2020</a:t>
            </a:r>
            <a:endParaRPr lang="en-US" altLang="en-US" sz="44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A56F1C1-5336-4DAC-BB69-B890CDACEA16}"/>
              </a:ext>
            </a:extLst>
          </p:cNvPr>
          <p:cNvSpPr/>
          <p:nvPr/>
        </p:nvSpPr>
        <p:spPr>
          <a:xfrm>
            <a:off x="1556017" y="2803133"/>
            <a:ext cx="10518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>
                <a:latin typeface="+mn-lt"/>
                <a:cs typeface="Arial" panose="020B0604020202020204" pitchFamily="34" charset="0"/>
              </a:rPr>
              <a:t>FORMALIZA</a:t>
            </a:r>
            <a:r>
              <a:rPr lang="pt-PT" sz="3600" b="1" dirty="0">
                <a:cs typeface="Arial" panose="020B0604020202020204" pitchFamily="34" charset="0"/>
              </a:rPr>
              <a:t>ÇÃ</a:t>
            </a:r>
            <a:r>
              <a:rPr lang="pt-PT" sz="3600" b="1" dirty="0">
                <a:latin typeface="+mn-lt"/>
                <a:cs typeface="Arial" panose="020B0604020202020204" pitchFamily="34" charset="0"/>
              </a:rPr>
              <a:t>O DA ECONOMIA NO MERCADO DE TRABALHO E A PROTEC</a:t>
            </a:r>
            <a:r>
              <a:rPr lang="pt-PT" sz="3600" b="1" dirty="0">
                <a:cs typeface="Arial" panose="020B0604020202020204" pitchFamily="34" charset="0"/>
              </a:rPr>
              <a:t>ÇÃ</a:t>
            </a:r>
            <a:r>
              <a:rPr lang="pt-PT" sz="3600" b="1" dirty="0">
                <a:latin typeface="+mn-lt"/>
                <a:cs typeface="Arial" panose="020B0604020202020204" pitchFamily="34" charset="0"/>
              </a:rPr>
              <a:t>O SOCIAL NO CONTEXTO DA COVID19 DESAFIOS PARA IGUALDADE DE GÉNERO NO ESPA</a:t>
            </a:r>
            <a:r>
              <a:rPr lang="pt-PT" sz="3600" b="1" dirty="0">
                <a:cs typeface="Arial" panose="020B0604020202020204" pitchFamily="34" charset="0"/>
              </a:rPr>
              <a:t>Ç</a:t>
            </a:r>
            <a:r>
              <a:rPr lang="pt-PT" sz="3600" b="1" dirty="0">
                <a:latin typeface="+mn-lt"/>
                <a:cs typeface="Arial" panose="020B0604020202020204" pitchFamily="34" charset="0"/>
              </a:rPr>
              <a:t>O DA CPLP</a:t>
            </a:r>
          </a:p>
          <a:p>
            <a:pPr algn="ctr"/>
            <a:endParaRPr lang="en-US" sz="3600" b="1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16993" y="1390650"/>
            <a:ext cx="10260268" cy="49657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Programas implementados pelo Subsistema de Protecção Social Básica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PSSB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Transferências monetárias por tempo indeterminado para pessoas sem capacidade para o trabalho (idosos, crianças, pessoas com defici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ê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ncia, doentes crônicos/degenerativas)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PASD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Transfer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ê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ncia por espécie por tempo determinado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PASP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Transfer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ê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ncia monetárias por tempo determinado a pessoas vulneráveis com capacidade para o trabalho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PROSAS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Programa de intervenção comunitária que visa diminuir os riscos de violência, descriminação de pessoas nas comunidades bem como orientação e reunificação familiar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PAUS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Programa de atendimento em unidades sociais (CAVs, Infantários)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10</a:t>
            </a:fld>
            <a:endParaRPr lang="pt-BR" altLang="en-US"/>
          </a:p>
        </p:txBody>
      </p:sp>
      <p:sp>
        <p:nvSpPr>
          <p:cNvPr id="5" name="Shape 96">
            <a:extLst>
              <a:ext uri="{FF2B5EF4-FFF2-40B4-BE49-F238E27FC236}">
                <a16:creationId xmlns="" xmlns:a16="http://schemas.microsoft.com/office/drawing/2014/main" id="{88733903-CB13-40C8-AC78-C8B995D27AB8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1. Contexto e Escopo do Plano de Resposta</a:t>
            </a:r>
          </a:p>
        </p:txBody>
      </p:sp>
    </p:spTree>
    <p:extLst>
      <p:ext uri="{BB962C8B-B14F-4D97-AF65-F5344CB8AC3E}">
        <p14:creationId xmlns:p14="http://schemas.microsoft.com/office/powerpoint/2010/main" xmlns="" val="49791428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718631" y="1444508"/>
            <a:ext cx="10201618" cy="5001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spcAft>
                <a:spcPts val="1200"/>
              </a:spcAft>
            </a:pPr>
            <a:r>
              <a:rPr lang="pt-PT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OBJECTIVO GERAL:</a:t>
            </a:r>
            <a:r>
              <a:rPr lang="pt-P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Assegurar apoio social e reforçar a resiliência dos Agregados Familiares em situação de pobreza e vulnerabilidades ​​expostos aos efeitos da COVID-19</a:t>
            </a:r>
          </a:p>
          <a:p>
            <a:pPr algn="just">
              <a:spcAft>
                <a:spcPts val="1200"/>
              </a:spcAft>
            </a:pPr>
            <a:endParaRPr lang="pt-P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PT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OBJECTIVOS ESPECÍFICOS</a:t>
            </a:r>
            <a:r>
              <a:rPr lang="pt-P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pt-PT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Assegurar transferências monetárias e cabaz alimentar aos beneficiários existentes nos programas de protecção social e à pessoas cuja vulnerabilidade foi agravada pela Covid-19;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pt-PT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Garantir que as pessoas vulneráveis tenham acesso à informação em formatos adequados;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pt-PT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Garantir materiais de higiene e protecção individual às pessoas vulneráveis e aos técnicos, para que as intervenções possam ser implementadas de forma segura.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11</a:t>
            </a:fld>
            <a:endParaRPr lang="pt-BR" altLang="en-US"/>
          </a:p>
        </p:txBody>
      </p:sp>
      <p:sp>
        <p:nvSpPr>
          <p:cNvPr id="7" name="Shape 96">
            <a:extLst>
              <a:ext uri="{FF2B5EF4-FFF2-40B4-BE49-F238E27FC236}">
                <a16:creationId xmlns="" xmlns:a16="http://schemas.microsoft.com/office/drawing/2014/main" id="{6954E781-23FC-46C3-9974-FC5FC5D8FEE5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1. Contexto e Escopo do Plano de Resposta</a:t>
            </a:r>
          </a:p>
        </p:txBody>
      </p:sp>
    </p:spTree>
    <p:extLst>
      <p:ext uri="{BB962C8B-B14F-4D97-AF65-F5344CB8AC3E}">
        <p14:creationId xmlns:p14="http://schemas.microsoft.com/office/powerpoint/2010/main" xmlns="" val="146374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12</a:t>
            </a:fld>
            <a:endParaRPr lang="pt-BR" alt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D120AC5-7B15-47E9-8412-C1CFA5E326C7}"/>
              </a:ext>
            </a:extLst>
          </p:cNvPr>
          <p:cNvGrpSpPr/>
          <p:nvPr/>
        </p:nvGrpSpPr>
        <p:grpSpPr>
          <a:xfrm>
            <a:off x="1558827" y="1572601"/>
            <a:ext cx="10517153" cy="4108112"/>
            <a:chOff x="1558827" y="1791259"/>
            <a:chExt cx="10517153" cy="4108112"/>
          </a:xfrm>
        </p:grpSpPr>
        <p:cxnSp>
          <p:nvCxnSpPr>
            <p:cNvPr id="11" name="Connector: Elbow 10">
              <a:extLst>
                <a:ext uri="{FF2B5EF4-FFF2-40B4-BE49-F238E27FC236}">
                  <a16:creationId xmlns="" xmlns:a16="http://schemas.microsoft.com/office/drawing/2014/main" id="{398A2586-8396-434E-B63C-41F7879B08B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741205" y="3812248"/>
              <a:ext cx="1455126" cy="879680"/>
            </a:xfrm>
            <a:prstGeom prst="bentConnector3">
              <a:avLst>
                <a:gd name="adj1" fmla="val 313"/>
              </a:avLst>
            </a:prstGeom>
            <a:ln w="28575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="" xmlns:a16="http://schemas.microsoft.com/office/drawing/2014/main" id="{27CA7E1B-DCBA-4874-AB42-C288B40E91F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153089" y="3815789"/>
              <a:ext cx="1455126" cy="879680"/>
            </a:xfrm>
            <a:prstGeom prst="bentConnector3">
              <a:avLst>
                <a:gd name="adj1" fmla="val 313"/>
              </a:avLst>
            </a:prstGeom>
            <a:ln w="28575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5F5D7DC-4C7E-423D-84E1-AC13CD8BF070}"/>
                </a:ext>
              </a:extLst>
            </p:cNvPr>
            <p:cNvGrpSpPr/>
            <p:nvPr/>
          </p:nvGrpSpPr>
          <p:grpSpPr>
            <a:xfrm>
              <a:off x="3316346" y="1791259"/>
              <a:ext cx="6884391" cy="4108112"/>
              <a:chOff x="2328438" y="2358279"/>
              <a:chExt cx="7730729" cy="4204424"/>
            </a:xfrm>
          </p:grpSpPr>
          <p:sp>
            <p:nvSpPr>
              <p:cNvPr id="5133" name="Shape 107"/>
              <p:cNvSpPr txBox="1">
                <a:spLocks noChangeArrowheads="1"/>
              </p:cNvSpPr>
              <p:nvPr/>
            </p:nvSpPr>
            <p:spPr bwMode="auto">
              <a:xfrm flipH="1">
                <a:off x="6461125" y="4876800"/>
                <a:ext cx="382588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5" tIns="45700" rIns="91425" bIns="45700"/>
              <a:lstStyle/>
              <a:p>
                <a:endParaRPr lang="en-US" altLang="en-US">
                  <a:solidFill>
                    <a:prstClr val="black"/>
                  </a:solidFill>
                  <a:sym typeface="Calibri" pitchFamily="34" charset="0"/>
                </a:endParaRP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C552D555-8B42-46A3-A56D-CB7860271432}"/>
                  </a:ext>
                </a:extLst>
              </p:cNvPr>
              <p:cNvSpPr/>
              <p:nvPr/>
            </p:nvSpPr>
            <p:spPr>
              <a:xfrm>
                <a:off x="4313562" y="2358279"/>
                <a:ext cx="3564875" cy="8678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err="1">
                    <a:latin typeface="Arial" pitchFamily="34" charset="0"/>
                    <a:cs typeface="Arial" pitchFamily="34" charset="0"/>
                  </a:rPr>
                  <a:t>Transferências</a:t>
                </a:r>
                <a:r>
                  <a:rPr lang="en-GB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b="1" dirty="0" err="1">
                    <a:latin typeface="Arial" pitchFamily="34" charset="0"/>
                    <a:cs typeface="Arial" pitchFamily="34" charset="0"/>
                  </a:rPr>
                  <a:t>Monetárias</a:t>
                </a:r>
                <a:r>
                  <a:rPr lang="en-GB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dirty="0">
                    <a:latin typeface="Arial" pitchFamily="34" charset="0"/>
                    <a:cs typeface="Arial" pitchFamily="34" charset="0"/>
                  </a:rPr>
                  <a:t>para </a:t>
                </a:r>
                <a:r>
                  <a:rPr lang="en-GB" b="1" u="sng" dirty="0">
                    <a:latin typeface="Arial" pitchFamily="34" charset="0"/>
                    <a:cs typeface="Arial" pitchFamily="34" charset="0"/>
                  </a:rPr>
                  <a:t>1.695.004</a:t>
                </a:r>
                <a:r>
                  <a:rPr lang="en-GB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b="1" dirty="0" err="1">
                    <a:latin typeface="Arial" pitchFamily="34" charset="0"/>
                    <a:cs typeface="Arial" pitchFamily="34" charset="0"/>
                  </a:rPr>
                  <a:t>beneficiários</a:t>
                </a:r>
                <a:endParaRPr lang="pt-PT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60BBD016-1971-468C-B301-BE994D1656A4}"/>
                  </a:ext>
                </a:extLst>
              </p:cNvPr>
              <p:cNvSpPr/>
              <p:nvPr/>
            </p:nvSpPr>
            <p:spPr>
              <a:xfrm>
                <a:off x="2942853" y="3817807"/>
                <a:ext cx="2417827" cy="62135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592.179*</a:t>
                </a:r>
                <a:r>
                  <a:rPr lang="en-GB" b="1" dirty="0"/>
                  <a:t> </a:t>
                </a:r>
                <a:r>
                  <a:rPr lang="en-GB" b="1" dirty="0" err="1"/>
                  <a:t>Beneficiários</a:t>
                </a:r>
                <a:r>
                  <a:rPr lang="en-GB" b="1" dirty="0"/>
                  <a:t> </a:t>
                </a:r>
                <a:r>
                  <a:rPr lang="en-GB" b="1" dirty="0" err="1"/>
                  <a:t>actuais</a:t>
                </a:r>
                <a:endParaRPr lang="pt-PT" b="1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EFE5417-FB57-48EF-AC30-6C93C653C5BD}"/>
                  </a:ext>
                </a:extLst>
              </p:cNvPr>
              <p:cNvSpPr/>
              <p:nvPr/>
            </p:nvSpPr>
            <p:spPr>
              <a:xfrm>
                <a:off x="6924987" y="3840481"/>
                <a:ext cx="2610060" cy="67202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u="sng" dirty="0"/>
                  <a:t>990.000 + 112.825***</a:t>
                </a:r>
              </a:p>
              <a:p>
                <a:pPr algn="ctr"/>
                <a:r>
                  <a:rPr lang="en-GB" b="1" dirty="0" err="1"/>
                  <a:t>Novos</a:t>
                </a:r>
                <a:r>
                  <a:rPr lang="en-GB" b="1" dirty="0"/>
                  <a:t> </a:t>
                </a:r>
                <a:r>
                  <a:rPr lang="en-GB" b="1" dirty="0" err="1"/>
                  <a:t>beneficiários</a:t>
                </a:r>
                <a:endParaRPr lang="pt-PT" b="1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ED7596EC-74C6-497E-AC69-2785594CC3D7}"/>
                  </a:ext>
                </a:extLst>
              </p:cNvPr>
              <p:cNvSpPr txBox="1"/>
              <p:nvPr/>
            </p:nvSpPr>
            <p:spPr>
              <a:xfrm>
                <a:off x="2469747" y="5157486"/>
                <a:ext cx="3529519" cy="110247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itchFamily="34" charset="0"/>
                    <a:cs typeface="Arial" pitchFamily="34" charset="0"/>
                  </a:rPr>
                  <a:t>PASP – 121.557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itchFamily="34" charset="0"/>
                    <a:cs typeface="Arial" pitchFamily="34" charset="0"/>
                  </a:rPr>
                  <a:t>PSSB – 445.085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itchFamily="34" charset="0"/>
                    <a:cs typeface="Arial" pitchFamily="34" charset="0"/>
                  </a:rPr>
                  <a:t>PAUS – 7.099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itchFamily="34" charset="0"/>
                    <a:cs typeface="Arial" pitchFamily="34" charset="0"/>
                  </a:rPr>
                  <a:t>PASD – 18.438**</a:t>
                </a:r>
                <a:endParaRPr lang="pt-PT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606561D3-F588-41ED-957D-72977744B6E3}"/>
                  </a:ext>
                </a:extLst>
              </p:cNvPr>
              <p:cNvSpPr txBox="1"/>
              <p:nvPr/>
            </p:nvSpPr>
            <p:spPr>
              <a:xfrm>
                <a:off x="6380165" y="4704249"/>
                <a:ext cx="3501105" cy="18584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PASD-PE COVID-19: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Lista de </a:t>
                </a:r>
                <a:r>
                  <a:rPr lang="en-GB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Espera</a:t>
                </a: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dos </a:t>
                </a:r>
                <a:r>
                  <a:rPr lang="en-GB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Programas</a:t>
                </a: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Sociais</a:t>
                </a: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14.000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INSS – 31.000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Novos</a:t>
                </a: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Inscritos</a:t>
                </a:r>
                <a:r>
                  <a:rPr lang="en-GB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(*) – </a:t>
                </a:r>
                <a:r>
                  <a:rPr lang="en-GB" sz="1600" i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945.000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PT" sz="1600" dirty="0">
                    <a:highlight>
                      <a:srgbClr val="FFFF00"/>
                    </a:highlight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Prevê-se que sejam 60% de mulheres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="" xmlns:a16="http://schemas.microsoft.com/office/drawing/2014/main" id="{48A3E4B3-08D4-42F0-B0CD-ABC78FCEC745}"/>
                  </a:ext>
                </a:extLst>
              </p:cNvPr>
              <p:cNvCxnSpPr>
                <a:stCxn id="3" idx="2"/>
              </p:cNvCxnSpPr>
              <p:nvPr/>
            </p:nvCxnSpPr>
            <p:spPr>
              <a:xfrm flipH="1">
                <a:off x="6095999" y="3226154"/>
                <a:ext cx="1" cy="288000"/>
              </a:xfrm>
              <a:prstGeom prst="line">
                <a:avLst/>
              </a:prstGeom>
              <a:ln w="38100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0E50285E-8787-4431-8A35-1CEFFB0C6D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0114" y="3541235"/>
                <a:ext cx="4067855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="" xmlns:a16="http://schemas.microsoft.com/office/drawing/2014/main" id="{8977DE32-8BD9-467C-971B-EFD0CBE11CE7}"/>
                  </a:ext>
                </a:extLst>
              </p:cNvPr>
              <p:cNvCxnSpPr/>
              <p:nvPr/>
            </p:nvCxnSpPr>
            <p:spPr>
              <a:xfrm flipH="1">
                <a:off x="8202923" y="3532285"/>
                <a:ext cx="1" cy="288000"/>
              </a:xfrm>
              <a:prstGeom prst="line">
                <a:avLst/>
              </a:prstGeom>
              <a:ln w="38100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="" xmlns:a16="http://schemas.microsoft.com/office/drawing/2014/main" id="{EF36E9BF-3E7B-4F28-B495-456FE1C4F4D2}"/>
                  </a:ext>
                </a:extLst>
              </p:cNvPr>
              <p:cNvCxnSpPr/>
              <p:nvPr/>
            </p:nvCxnSpPr>
            <p:spPr>
              <a:xfrm flipH="1">
                <a:off x="4137039" y="3524150"/>
                <a:ext cx="1" cy="288000"/>
              </a:xfrm>
              <a:prstGeom prst="line">
                <a:avLst/>
              </a:prstGeom>
              <a:ln w="38100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Left Brace 16">
                <a:extLst>
                  <a:ext uri="{FF2B5EF4-FFF2-40B4-BE49-F238E27FC236}">
                    <a16:creationId xmlns="" xmlns:a16="http://schemas.microsoft.com/office/drawing/2014/main" id="{E550E73E-7B91-4ABB-ADEB-1DF059CB61A1}"/>
                  </a:ext>
                </a:extLst>
              </p:cNvPr>
              <p:cNvSpPr/>
              <p:nvPr/>
            </p:nvSpPr>
            <p:spPr>
              <a:xfrm>
                <a:off x="2328438" y="4927323"/>
                <a:ext cx="141309" cy="1387093"/>
              </a:xfrm>
              <a:prstGeom prst="leftBrac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1" name="Left Brace 20">
                <a:extLst>
                  <a:ext uri="{FF2B5EF4-FFF2-40B4-BE49-F238E27FC236}">
                    <a16:creationId xmlns="" xmlns:a16="http://schemas.microsoft.com/office/drawing/2014/main" id="{E9BBA099-4255-442E-9EF7-3B842CE6ED2C}"/>
                  </a:ext>
                </a:extLst>
              </p:cNvPr>
              <p:cNvSpPr/>
              <p:nvPr/>
            </p:nvSpPr>
            <p:spPr>
              <a:xfrm flipH="1">
                <a:off x="9737015" y="4769961"/>
                <a:ext cx="322152" cy="1685924"/>
              </a:xfrm>
              <a:prstGeom prst="leftBrac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7D78AC98-47C9-4AF6-B6C8-2DE55EF50860}"/>
                </a:ext>
              </a:extLst>
            </p:cNvPr>
            <p:cNvSpPr/>
            <p:nvPr/>
          </p:nvSpPr>
          <p:spPr>
            <a:xfrm>
              <a:off x="1558827" y="2216023"/>
              <a:ext cx="2178000" cy="1869291"/>
            </a:xfrm>
            <a:prstGeom prst="rect">
              <a:avLst/>
            </a:prstGeom>
            <a:solidFill>
              <a:srgbClr val="FDE1D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04775" indent="-104775">
                <a:buFont typeface="Arial" panose="020B0604020202020204" pitchFamily="34" charset="0"/>
                <a:buChar char="•"/>
              </a:pP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Pagamento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adicional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 </a:t>
              </a:r>
              <a:r>
                <a:rPr lang="en-GB" sz="1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meses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GB" sz="1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subsídio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104775" indent="-104775">
                <a:buFont typeface="Arial" panose="020B0604020202020204" pitchFamily="34" charset="0"/>
                <a:buChar char="•"/>
              </a:pP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Valor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do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próprio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subsídio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(PASP: 1,050 Mt; PSSB: 540Mt a 1,000 Mt)</a:t>
              </a:r>
              <a:r>
                <a:rPr lang="pt-PT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em</a:t>
              </a:r>
              <a:r>
                <a:rPr lang="pt-PT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dinheiro</a:t>
              </a:r>
              <a:r>
                <a:rPr lang="pt-PT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pt-PT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presencialmente</a:t>
              </a:r>
              <a:endPara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B4E0E5E3-1BA2-4969-AC59-487DC0D6D5B2}"/>
                </a:ext>
              </a:extLst>
            </p:cNvPr>
            <p:cNvSpPr/>
            <p:nvPr/>
          </p:nvSpPr>
          <p:spPr>
            <a:xfrm>
              <a:off x="9899520" y="2196349"/>
              <a:ext cx="2176460" cy="1868400"/>
            </a:xfrm>
            <a:prstGeom prst="rect">
              <a:avLst/>
            </a:prstGeom>
            <a:solidFill>
              <a:srgbClr val="FDE1D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4775" indent="-104775">
                <a:buFont typeface="Arial" panose="020B0604020202020204" pitchFamily="34" charset="0"/>
                <a:buChar char="•"/>
              </a:pP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Pagamentos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b="1" u="sng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bimensais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6 </a:t>
              </a:r>
              <a:r>
                <a:rPr lang="en-GB" sz="1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meses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GB" sz="1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subsídio</a:t>
              </a:r>
              <a:endPara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04775" indent="-104775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1.500</a:t>
              </a: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meticais por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meio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eletrónico</a:t>
              </a:r>
              <a:endPara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04775" indent="-104775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Zonas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urbanas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peri-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urbanas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e </a:t>
              </a:r>
              <a:r>
                <a:rPr lang="en-GB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fronteiriças</a:t>
              </a:r>
              <a:endPara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CaixaDeTexto 6">
            <a:extLst>
              <a:ext uri="{FF2B5EF4-FFF2-40B4-BE49-F238E27FC236}">
                <a16:creationId xmlns="" xmlns:a16="http://schemas.microsoft.com/office/drawing/2014/main" id="{1500EA75-A993-492A-A1A4-8256968BF439}"/>
              </a:ext>
            </a:extLst>
          </p:cNvPr>
          <p:cNvSpPr txBox="1"/>
          <p:nvPr/>
        </p:nvSpPr>
        <p:spPr>
          <a:xfrm>
            <a:off x="1497105" y="5749579"/>
            <a:ext cx="9707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</a:t>
            </a:r>
            <a:r>
              <a:rPr lang="en-GB" sz="1400" dirty="0" err="1"/>
              <a:t>Reduzido</a:t>
            </a:r>
            <a:r>
              <a:rPr lang="pt-PT" sz="1400" dirty="0"/>
              <a:t> em virtude d</a:t>
            </a:r>
            <a:r>
              <a:rPr lang="en-GB" sz="1400" dirty="0"/>
              <a:t>a </a:t>
            </a:r>
            <a:r>
              <a:rPr lang="en-GB" sz="1400" dirty="0" err="1"/>
              <a:t>retirada</a:t>
            </a:r>
            <a:r>
              <a:rPr lang="en-GB" sz="1400" dirty="0"/>
              <a:t> dos </a:t>
            </a:r>
            <a:r>
              <a:rPr lang="en-GB" sz="1400" dirty="0" err="1"/>
              <a:t>beneficiários</a:t>
            </a:r>
            <a:r>
              <a:rPr lang="en-GB" sz="1400" dirty="0"/>
              <a:t> do PASD-PE no PASP e PSSB </a:t>
            </a:r>
          </a:p>
          <a:p>
            <a:r>
              <a:rPr lang="en-GB" sz="1400" dirty="0"/>
              <a:t>** </a:t>
            </a:r>
            <a:r>
              <a:rPr lang="en-GB" sz="1400" dirty="0" err="1"/>
              <a:t>Beneficiários</a:t>
            </a:r>
            <a:r>
              <a:rPr lang="en-GB" sz="1400" dirty="0"/>
              <a:t> </a:t>
            </a:r>
            <a:r>
              <a:rPr lang="en-GB" sz="1400" dirty="0" err="1"/>
              <a:t>regulares</a:t>
            </a:r>
            <a:r>
              <a:rPr lang="en-GB" sz="1400" dirty="0"/>
              <a:t> de </a:t>
            </a:r>
            <a:r>
              <a:rPr lang="en-GB" sz="1400" dirty="0" err="1"/>
              <a:t>cestas</a:t>
            </a:r>
            <a:r>
              <a:rPr lang="en-GB" sz="1400" dirty="0"/>
              <a:t> </a:t>
            </a:r>
            <a:r>
              <a:rPr lang="en-GB" sz="1400" dirty="0" err="1"/>
              <a:t>básicas</a:t>
            </a:r>
            <a:endParaRPr lang="en-GB" sz="1400" dirty="0"/>
          </a:p>
          <a:p>
            <a:r>
              <a:rPr lang="en-GB" sz="1400" dirty="0"/>
              <a:t>***</a:t>
            </a:r>
            <a:r>
              <a:rPr lang="en-GB" sz="1400" dirty="0" err="1"/>
              <a:t>Aumentado</a:t>
            </a:r>
            <a:r>
              <a:rPr lang="en-GB" sz="1400" dirty="0"/>
              <a:t> </a:t>
            </a:r>
            <a:r>
              <a:rPr lang="en-GB" sz="1400" dirty="0" err="1"/>
              <a:t>em</a:t>
            </a:r>
            <a:r>
              <a:rPr lang="en-GB" sz="1400" dirty="0"/>
              <a:t> </a:t>
            </a:r>
            <a:r>
              <a:rPr lang="en-GB" sz="1400" dirty="0" err="1"/>
              <a:t>virtude</a:t>
            </a:r>
            <a:r>
              <a:rPr lang="en-GB" sz="1400" dirty="0"/>
              <a:t> do </a:t>
            </a:r>
            <a:r>
              <a:rPr lang="en-GB" sz="1400" dirty="0" err="1"/>
              <a:t>saldo</a:t>
            </a:r>
            <a:r>
              <a:rPr lang="en-GB" sz="1400" dirty="0"/>
              <a:t> </a:t>
            </a:r>
            <a:r>
              <a:rPr lang="en-GB" sz="1400" dirty="0" err="1"/>
              <a:t>orcamental</a:t>
            </a:r>
            <a:r>
              <a:rPr lang="en-GB" sz="1400" dirty="0"/>
              <a:t> </a:t>
            </a:r>
            <a:r>
              <a:rPr lang="en-GB" sz="1400" dirty="0" err="1"/>
              <a:t>proveniente</a:t>
            </a:r>
            <a:r>
              <a:rPr lang="en-GB" sz="1400" dirty="0"/>
              <a:t> da </a:t>
            </a:r>
            <a:r>
              <a:rPr lang="en-GB" sz="1400" dirty="0" err="1"/>
              <a:t>retirada</a:t>
            </a:r>
            <a:r>
              <a:rPr lang="en-GB" sz="1400" dirty="0"/>
              <a:t> dos </a:t>
            </a:r>
            <a:r>
              <a:rPr lang="en-GB" sz="1400" dirty="0" err="1"/>
              <a:t>beneficiários</a:t>
            </a:r>
            <a:r>
              <a:rPr lang="en-GB" sz="1400" dirty="0"/>
              <a:t> do PASD-PE no PASP e PSSB </a:t>
            </a:r>
            <a:endParaRPr lang="en-US" sz="1400" dirty="0"/>
          </a:p>
        </p:txBody>
      </p:sp>
      <p:sp>
        <p:nvSpPr>
          <p:cNvPr id="23" name="Shape 96">
            <a:extLst>
              <a:ext uri="{FF2B5EF4-FFF2-40B4-BE49-F238E27FC236}">
                <a16:creationId xmlns="" xmlns:a16="http://schemas.microsoft.com/office/drawing/2014/main" id="{43031D11-A3B7-4ECF-A2D0-A5AE93DCACCE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 Adequação dos Programas de Assistência Social</a:t>
            </a:r>
          </a:p>
        </p:txBody>
      </p:sp>
    </p:spTree>
    <p:extLst>
      <p:ext uri="{BB962C8B-B14F-4D97-AF65-F5344CB8AC3E}">
        <p14:creationId xmlns:p14="http://schemas.microsoft.com/office/powerpoint/2010/main" xmlns="" val="306347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13</a:t>
            </a:fld>
            <a:endParaRPr lang="pt-BR" altLang="en-US"/>
          </a:p>
        </p:txBody>
      </p:sp>
      <p:sp>
        <p:nvSpPr>
          <p:cNvPr id="7" name="Rounded Rectangle 5">
            <a:extLst>
              <a:ext uri="{FF2B5EF4-FFF2-40B4-BE49-F238E27FC236}">
                <a16:creationId xmlns="" xmlns:a16="http://schemas.microsoft.com/office/drawing/2014/main" id="{C62500ED-CCBE-4B0E-86EF-B334AE3CC675}"/>
              </a:ext>
            </a:extLst>
          </p:cNvPr>
          <p:cNvSpPr/>
          <p:nvPr/>
        </p:nvSpPr>
        <p:spPr>
          <a:xfrm>
            <a:off x="1584660" y="1370215"/>
            <a:ext cx="10390675" cy="5006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spcAft>
                <a:spcPts val="1200"/>
              </a:spcAft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Agregados Familiares em situação de pobreza e vulnerabilidade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Aft>
                <a:spcPts val="1200"/>
              </a:spcAft>
            </a:pPr>
            <a:endParaRPr lang="pt-P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chefiados por Pessoas Idosas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chefiados por Pessoas com Doenças Crónicas e Degenerativas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chefiados por Pessoas com Deficiência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chefiados por crianças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com crianças e/ou vivendo com Pessoas Idosas, Pessoas com Deficiência e Pessoas com Doenças Crónicas Degenerativas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 por mulheres grávidas sem fonte de renda</a:t>
            </a:r>
            <a:endParaRPr lang="pt-P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Chefiado por mulheres vivendo com 6 ou mais dependente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5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 </a:t>
            </a:r>
            <a:r>
              <a:rPr lang="pt-PT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990.000 Novos Beneficiários –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Critérios de Elegibilidade e Priorização</a:t>
            </a:r>
            <a:r>
              <a:rPr lang="pt-PT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42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14</a:t>
            </a:fld>
            <a:endParaRPr lang="pt-BR" altLang="en-US"/>
          </a:p>
        </p:txBody>
      </p:sp>
      <p:sp>
        <p:nvSpPr>
          <p:cNvPr id="8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 </a:t>
            </a:r>
            <a:r>
              <a:rPr lang="pt-PT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Focalização Geográfica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CEA034-D961-4703-97E2-B1723DD7EA38}"/>
              </a:ext>
            </a:extLst>
          </p:cNvPr>
          <p:cNvSpPr txBox="1"/>
          <p:nvPr/>
        </p:nvSpPr>
        <p:spPr>
          <a:xfrm>
            <a:off x="1555681" y="6242985"/>
            <a:ext cx="10572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Obs.: </a:t>
            </a:r>
            <a:r>
              <a:rPr lang="en-GB" sz="1400" dirty="0" err="1"/>
              <a:t>Os</a:t>
            </a:r>
            <a:r>
              <a:rPr lang="en-GB" sz="1400" dirty="0"/>
              <a:t> </a:t>
            </a:r>
            <a:r>
              <a:rPr lang="en-GB" sz="1400" dirty="0" err="1"/>
              <a:t>beneficiários</a:t>
            </a:r>
            <a:r>
              <a:rPr lang="en-GB" sz="1400" dirty="0"/>
              <a:t> da Lista de </a:t>
            </a:r>
            <a:r>
              <a:rPr lang="en-GB" sz="1400" dirty="0" err="1"/>
              <a:t>Espera</a:t>
            </a:r>
            <a:r>
              <a:rPr lang="en-GB" sz="1400" dirty="0"/>
              <a:t> do INAS e da Lista do INSS </a:t>
            </a:r>
            <a:r>
              <a:rPr lang="en-GB" sz="1400" dirty="0" err="1"/>
              <a:t>serão</a:t>
            </a:r>
            <a:r>
              <a:rPr lang="en-GB" sz="1400" dirty="0"/>
              <a:t> </a:t>
            </a:r>
            <a:r>
              <a:rPr lang="en-GB" sz="1400" dirty="0" err="1"/>
              <a:t>atendidos</a:t>
            </a:r>
            <a:r>
              <a:rPr lang="en-GB" sz="1400" dirty="0"/>
              <a:t>, </a:t>
            </a:r>
            <a:r>
              <a:rPr lang="en-GB" sz="1400" dirty="0" err="1"/>
              <a:t>independente</a:t>
            </a:r>
            <a:r>
              <a:rPr lang="en-GB" sz="1400" dirty="0"/>
              <a:t> da </a:t>
            </a:r>
            <a:r>
              <a:rPr lang="en-GB" sz="1400" dirty="0" err="1"/>
              <a:t>sua</a:t>
            </a:r>
            <a:r>
              <a:rPr lang="en-GB" sz="1400" dirty="0"/>
              <a:t> </a:t>
            </a:r>
            <a:r>
              <a:rPr lang="en-GB" sz="1400" dirty="0" err="1"/>
              <a:t>localização</a:t>
            </a:r>
            <a:r>
              <a:rPr lang="en-GB" sz="1400" dirty="0"/>
              <a:t> </a:t>
            </a:r>
            <a:r>
              <a:rPr lang="en-GB" sz="1400" dirty="0" err="1"/>
              <a:t>nos</a:t>
            </a:r>
            <a:r>
              <a:rPr lang="en-GB" sz="1400" dirty="0"/>
              <a:t> </a:t>
            </a:r>
            <a:r>
              <a:rPr lang="en-GB" sz="1400" dirty="0" err="1"/>
              <a:t>bairros</a:t>
            </a:r>
            <a:r>
              <a:rPr lang="en-GB" sz="1400" dirty="0"/>
              <a:t> </a:t>
            </a:r>
            <a:r>
              <a:rPr lang="en-GB" sz="1400" dirty="0" err="1"/>
              <a:t>seleccionados</a:t>
            </a:r>
            <a:endParaRPr lang="pt-PT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01C23B7-5BE1-47B3-80F3-836BA014C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9322606"/>
              </p:ext>
            </p:extLst>
          </p:nvPr>
        </p:nvGraphicFramePr>
        <p:xfrm>
          <a:off x="1967029" y="927976"/>
          <a:ext cx="9539393" cy="5293154"/>
        </p:xfrm>
        <a:graphic>
          <a:graphicData uri="http://schemas.openxmlformats.org/drawingml/2006/table">
            <a:tbl>
              <a:tblPr/>
              <a:tblGrid>
                <a:gridCol w="2629783">
                  <a:extLst>
                    <a:ext uri="{9D8B030D-6E8A-4147-A177-3AD203B41FA5}">
                      <a16:colId xmlns="" xmlns:a16="http://schemas.microsoft.com/office/drawing/2014/main" val="2749795235"/>
                    </a:ext>
                  </a:extLst>
                </a:gridCol>
                <a:gridCol w="2864052">
                  <a:extLst>
                    <a:ext uri="{9D8B030D-6E8A-4147-A177-3AD203B41FA5}">
                      <a16:colId xmlns="" xmlns:a16="http://schemas.microsoft.com/office/drawing/2014/main" val="92814045"/>
                    </a:ext>
                  </a:extLst>
                </a:gridCol>
                <a:gridCol w="4045558">
                  <a:extLst>
                    <a:ext uri="{9D8B030D-6E8A-4147-A177-3AD203B41FA5}">
                      <a16:colId xmlns="" xmlns:a16="http://schemas.microsoft.com/office/drawing/2014/main" val="3352972939"/>
                    </a:ext>
                  </a:extLst>
                </a:gridCol>
              </a:tblGrid>
              <a:tr h="45425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PROVÍNCIA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DE AGREGADOS FAMILIARES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DE AGREGADOS FAMILIARES A SEREM ATENDIDOS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7477512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Cabo Delgado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78,752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64,766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4185704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Gaza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57,671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46,319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981556"/>
                  </a:ext>
                </a:extLst>
              </a:tr>
              <a:tr h="29722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Inhambane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69,911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52,464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53375491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Manica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102,775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2550662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Maputo Cidade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90,494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60,951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18414724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Maputo Província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126,162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84,507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0883717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Nampula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295,049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249,670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53302740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Niassa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92,996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79,985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462608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Sofala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110,585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80,749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7803750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Tete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53,106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43,530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24029391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Zambézia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149,352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125,469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5953167"/>
                  </a:ext>
                </a:extLst>
              </a:tr>
              <a:tr h="3168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effectLst/>
                          <a:latin typeface="Arial" panose="020B0604020202020204" pitchFamily="34" charset="0"/>
                        </a:rPr>
                        <a:t>Subtotal Províncias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969,177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92581"/>
                  </a:ext>
                </a:extLst>
              </a:tr>
              <a:tr h="3168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effectLst/>
                          <a:latin typeface="Arial" panose="020B0604020202020204" pitchFamily="34" charset="0"/>
                        </a:rPr>
                        <a:t>Beneficiários identificados pelo INAS, de acordo com vulnerabilidades específicas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20,883</a:t>
                      </a:r>
                      <a:endParaRPr lang="pt-PT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8123835"/>
                  </a:ext>
                </a:extLst>
              </a:tr>
              <a:tr h="316842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1,226,853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4416068"/>
                  </a:ext>
                </a:extLst>
              </a:tr>
              <a:tr h="316842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PT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Beneficiários identificados pelo INAS em outros distritos, de acordo com vulnerabilidades específicas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pt-P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112,825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9752119"/>
                  </a:ext>
                </a:extLst>
              </a:tr>
              <a:tr h="316842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</a:t>
                      </a:r>
                      <a:endParaRPr lang="pt-PT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1,102,825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0390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221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327434"/>
            <a:ext cx="10390675" cy="5142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557213" lvl="1" indent="-557213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e distribuir kits de dignidade na reunificação familiar de raparigas residentes nos Centros de Acolhimento;</a:t>
            </a:r>
          </a:p>
          <a:p>
            <a:pPr marL="557213" lvl="1" indent="-557213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e distribuir cabaz alimentar na reunificação de Mulheres Vítimas de Violência acolhidas em famílias alternativas;</a:t>
            </a:r>
          </a:p>
          <a:p>
            <a:pPr marL="557213" lvl="1" indent="-557213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e distribuir kits de dignidade na reunificação de Mulheres Vítimas de Violência acolhidas em famílias alternativas.</a:t>
            </a:r>
          </a:p>
          <a:p>
            <a:pPr marL="557213" lvl="1" indent="-557213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Sensiblizar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comunidades para prevenção e denúncia de </a:t>
            </a: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actos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violência baseada no género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15</a:t>
            </a:fld>
            <a:endParaRPr lang="pt-BR" altLang="en-US" dirty="0"/>
          </a:p>
        </p:txBody>
      </p:sp>
      <p:sp>
        <p:nvSpPr>
          <p:cNvPr id="5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 </a:t>
            </a:r>
            <a:r>
              <a:rPr lang="pt-BR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Raparigas e Mulheres Vítimas de Violência</a:t>
            </a:r>
            <a:endParaRPr lang="pt-PT" altLang="en-US" sz="3200" b="1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38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855884"/>
            <a:ext cx="10390675" cy="3819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625475" lvl="1" indent="-51435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Sensibilizar e disponibilizar material de higiene individual e saneamento do meio para população de rua;</a:t>
            </a:r>
          </a:p>
          <a:p>
            <a:pPr marL="625475" lvl="1" indent="-51435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Acolher e reunificar população de rua;</a:t>
            </a:r>
          </a:p>
          <a:p>
            <a:pPr marL="625475" lvl="1" indent="-51435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Proceder a reunificação familiar de crianças dos Centros de Acolhimento;</a:t>
            </a:r>
          </a:p>
          <a:p>
            <a:pPr marL="625475" lvl="1" indent="-51435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e distribuir cabaz alimentar na reunificação familiar.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16</a:t>
            </a:fld>
            <a:endParaRPr lang="pt-BR" altLang="en-US" dirty="0"/>
          </a:p>
        </p:txBody>
      </p:sp>
      <p:sp>
        <p:nvSpPr>
          <p:cNvPr id="5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 </a:t>
            </a:r>
            <a:r>
              <a:rPr lang="pt-BR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População de Rua e Crianças dos Centros de Acolhimento</a:t>
            </a:r>
            <a:endParaRPr lang="pt-PT" altLang="en-US" sz="3200" b="1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43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17</a:t>
            </a:fld>
            <a:endParaRPr lang="pt-BR" altLang="en-US"/>
          </a:p>
        </p:txBody>
      </p:sp>
      <p:sp>
        <p:nvSpPr>
          <p:cNvPr id="5" name="Rounded Rectangle 5">
            <a:extLst>
              <a:ext uri="{FF2B5EF4-FFF2-40B4-BE49-F238E27FC236}">
                <a16:creationId xmlns="" xmlns:a16="http://schemas.microsoft.com/office/drawing/2014/main" id="{01D69EE1-B6BD-4E11-BF2B-10B083A53B0F}"/>
              </a:ext>
            </a:extLst>
          </p:cNvPr>
          <p:cNvSpPr/>
          <p:nvPr/>
        </p:nvSpPr>
        <p:spPr>
          <a:xfrm>
            <a:off x="1584660" y="1608913"/>
            <a:ext cx="10390675" cy="4155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571500" indent="-57150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Fornecer Material de Higiene e Protecção Individual aos  Beneficiários e aos Técnicos envolvidos</a:t>
            </a:r>
          </a:p>
          <a:p>
            <a:pPr marL="571500" indent="-57150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Providenciar meios para Trabalho Remoto</a:t>
            </a:r>
          </a:p>
          <a:p>
            <a:pPr marL="571500" indent="-571500" algn="just">
              <a:spcAft>
                <a:spcPts val="1800"/>
              </a:spcAft>
              <a:buFont typeface="+mj-lt"/>
              <a:buAutoNum type="romanLcPeriod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 e Comunicar `as Pessoas Vulneráveis através de spots radiofónicos e televisivos</a:t>
            </a:r>
          </a:p>
          <a:p>
            <a:pPr marL="571500" indent="-571500" algn="just">
              <a:spcAft>
                <a:spcPts val="1800"/>
              </a:spcAft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Apoiar o empoderamento dos Grupos Vulneráveis no Contexto Pós-Emergência</a:t>
            </a:r>
            <a:endParaRPr lang="pt-P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2. Tipos de Intervenção:</a:t>
            </a:r>
            <a:r>
              <a:rPr lang="pt-PT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 </a:t>
            </a:r>
            <a:r>
              <a:rPr lang="pt-PT" altLang="en-US" sz="3200" b="1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Protecção</a:t>
            </a:r>
            <a:r>
              <a:rPr lang="pt-PT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 dos Beneficiários e das Equipas</a:t>
            </a:r>
          </a:p>
        </p:txBody>
      </p:sp>
    </p:spTree>
    <p:extLst>
      <p:ext uri="{BB962C8B-B14F-4D97-AF65-F5344CB8AC3E}">
        <p14:creationId xmlns:p14="http://schemas.microsoft.com/office/powerpoint/2010/main" xmlns="" val="294861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4A8F64C-E517-422C-A910-3D71773F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18</a:t>
            </a:fld>
            <a:endParaRPr lang="pt-BR" altLang="en-US"/>
          </a:p>
        </p:txBody>
      </p:sp>
      <p:sp>
        <p:nvSpPr>
          <p:cNvPr id="5" name="Marcador de Posição de Conteúdo 2">
            <a:extLst>
              <a:ext uri="{FF2B5EF4-FFF2-40B4-BE49-F238E27FC236}">
                <a16:creationId xmlns="" xmlns:a16="http://schemas.microsoft.com/office/drawing/2014/main" id="{EDB85681-709C-4E72-95D1-67CB6C5C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203" y="1773221"/>
            <a:ext cx="10282119" cy="4210134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Implementação do Mecanismo de Queixas e Reclamações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Monitoria independente da Plataforma da Sociedade Civil para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Protecção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Social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Verificações Bimensais Aleatórias aos Processos de Pagamento (subsídios pagos, dificuldades de levantamento, número de agentes de pagamento disponíveis, reclamações mais frequentes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), a serem realizadas por entidade externa contratada para o efeito</a:t>
            </a:r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3D358D3C-474A-4D55-8C37-6115FE9AD5E6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3. Monitoria</a:t>
            </a:r>
            <a:endParaRPr lang="pt-PT" altLang="en-US" sz="3200" b="1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61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A85B4A1-9854-4DBF-8F05-7FA51FC1CF6C}" type="slidenum">
              <a:rPr lang="pt-BR" altLang="en-US" smtClean="0"/>
              <a:pPr/>
              <a:t>19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altLang="en-US" sz="32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4. Recursos Mobilizados e por Mobilizar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05EF5E0-B431-4832-8EF4-FE96EF8F23AB}"/>
              </a:ext>
            </a:extLst>
          </p:cNvPr>
          <p:cNvSpPr txBox="1"/>
          <p:nvPr/>
        </p:nvSpPr>
        <p:spPr>
          <a:xfrm>
            <a:off x="1586426" y="1427088"/>
            <a:ext cx="101838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PT" altLang="en-US" sz="28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FASE 1 de implementação do Plano de Resposta</a:t>
            </a:r>
          </a:p>
          <a:p>
            <a:pPr>
              <a:spcAft>
                <a:spcPts val="1200"/>
              </a:spcAft>
            </a:pPr>
            <a:endParaRPr lang="pt-PT" altLang="en-US" sz="2400" dirty="0">
              <a:solidFill>
                <a:srgbClr val="000000"/>
              </a:solidFill>
              <a:latin typeface="Arial Rounded MT Bold" panose="020F0704030504030204" pitchFamily="34" charset="0"/>
              <a:ea typeface="Verdan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altLang="en-US" sz="2400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O país tem mobilizado junto aos parceiros de cooperação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USD 79 Milhões para a Fase 1 da intervenção;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Para os novos beneficiários, o 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pagamento será realizado por meio eletrónico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negociação com as operadoras de telefonia móvel para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efectivação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das transferências monetárias;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Os beneficiários receberão um telemóvel para realizarem as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transacções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7423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>
            <a:extLst>
              <a:ext uri="{FF2B5EF4-FFF2-40B4-BE49-F238E27FC236}">
                <a16:creationId xmlns="" xmlns:a16="http://schemas.microsoft.com/office/drawing/2014/main" id="{9A7F5D39-2343-40EC-BBD2-0B3D08631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931" y="0"/>
            <a:ext cx="7704138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A56F1C1-5336-4DAC-BB69-B890CDACEA16}"/>
              </a:ext>
            </a:extLst>
          </p:cNvPr>
          <p:cNvSpPr/>
          <p:nvPr/>
        </p:nvSpPr>
        <p:spPr>
          <a:xfrm>
            <a:off x="1556017" y="3439238"/>
            <a:ext cx="10518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b="1" dirty="0">
                <a:cs typeface="Arial" panose="020B0604020202020204" pitchFamily="34" charset="0"/>
              </a:rPr>
              <a:t>FORMALIZAÇÃO DA ECONOMIA NO MERCADO DE TRABALHO</a:t>
            </a:r>
            <a:endParaRPr lang="pt-PT" sz="3400" b="1" strike="sngStrike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77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A85B4A1-9854-4DBF-8F05-7FA51FC1CF6C}" type="slidenum">
              <a:rPr lang="pt-BR" altLang="en-US" smtClean="0"/>
              <a:pPr/>
              <a:t>20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altLang="en-US" sz="32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4. Recursos Mobilizados para FASE 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6828C408-FF23-4672-BC93-3444AC5CC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8969159"/>
              </p:ext>
            </p:extLst>
          </p:nvPr>
        </p:nvGraphicFramePr>
        <p:xfrm>
          <a:off x="1541721" y="1137680"/>
          <a:ext cx="10462437" cy="5325481"/>
        </p:xfrm>
        <a:graphic>
          <a:graphicData uri="http://schemas.openxmlformats.org/drawingml/2006/table">
            <a:tbl>
              <a:tblPr/>
              <a:tblGrid>
                <a:gridCol w="584791">
                  <a:extLst>
                    <a:ext uri="{9D8B030D-6E8A-4147-A177-3AD203B41FA5}">
                      <a16:colId xmlns="" xmlns:a16="http://schemas.microsoft.com/office/drawing/2014/main" val="2298135464"/>
                    </a:ext>
                  </a:extLst>
                </a:gridCol>
                <a:gridCol w="2158409">
                  <a:extLst>
                    <a:ext uri="{9D8B030D-6E8A-4147-A177-3AD203B41FA5}">
                      <a16:colId xmlns="" xmlns:a16="http://schemas.microsoft.com/office/drawing/2014/main" val="558474818"/>
                    </a:ext>
                  </a:extLst>
                </a:gridCol>
                <a:gridCol w="946298">
                  <a:extLst>
                    <a:ext uri="{9D8B030D-6E8A-4147-A177-3AD203B41FA5}">
                      <a16:colId xmlns="" xmlns:a16="http://schemas.microsoft.com/office/drawing/2014/main" val="3637871760"/>
                    </a:ext>
                  </a:extLst>
                </a:gridCol>
                <a:gridCol w="659218">
                  <a:extLst>
                    <a:ext uri="{9D8B030D-6E8A-4147-A177-3AD203B41FA5}">
                      <a16:colId xmlns="" xmlns:a16="http://schemas.microsoft.com/office/drawing/2014/main" val="3279184103"/>
                    </a:ext>
                  </a:extLst>
                </a:gridCol>
                <a:gridCol w="1073889">
                  <a:extLst>
                    <a:ext uri="{9D8B030D-6E8A-4147-A177-3AD203B41FA5}">
                      <a16:colId xmlns="" xmlns:a16="http://schemas.microsoft.com/office/drawing/2014/main" val="739472300"/>
                    </a:ext>
                  </a:extLst>
                </a:gridCol>
                <a:gridCol w="1318437">
                  <a:extLst>
                    <a:ext uri="{9D8B030D-6E8A-4147-A177-3AD203B41FA5}">
                      <a16:colId xmlns="" xmlns:a16="http://schemas.microsoft.com/office/drawing/2014/main" val="4278343766"/>
                    </a:ext>
                  </a:extLst>
                </a:gridCol>
                <a:gridCol w="1212111">
                  <a:extLst>
                    <a:ext uri="{9D8B030D-6E8A-4147-A177-3AD203B41FA5}">
                      <a16:colId xmlns="" xmlns:a16="http://schemas.microsoft.com/office/drawing/2014/main" val="1291605400"/>
                    </a:ext>
                  </a:extLst>
                </a:gridCol>
                <a:gridCol w="1435396">
                  <a:extLst>
                    <a:ext uri="{9D8B030D-6E8A-4147-A177-3AD203B41FA5}">
                      <a16:colId xmlns="" xmlns:a16="http://schemas.microsoft.com/office/drawing/2014/main" val="1321128274"/>
                    </a:ext>
                  </a:extLst>
                </a:gridCol>
                <a:gridCol w="1073888">
                  <a:extLst>
                    <a:ext uri="{9D8B030D-6E8A-4147-A177-3AD203B41FA5}">
                      <a16:colId xmlns="" xmlns:a16="http://schemas.microsoft.com/office/drawing/2014/main" val="3642047"/>
                    </a:ext>
                  </a:extLst>
                </a:gridCol>
              </a:tblGrid>
              <a:tr h="37496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INTERVENÇÕES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Beneficiários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Período (mês)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Unitário (MZM)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(MZM)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(USD)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Custos Operacionais (USD)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(USD)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08889"/>
                  </a:ext>
                </a:extLst>
              </a:tr>
              <a:tr h="3113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ATUAIS BENEFICIÁRIOS</a:t>
                      </a:r>
                    </a:p>
                  </a:txBody>
                  <a:tcPr marL="5162" marR="5162" marT="516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Transferências Monetárias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566,642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1,370,993,250.00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21,092,203.85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3,296,873.56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24,389,077.41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2240803"/>
                  </a:ext>
                </a:extLst>
              </a:tr>
              <a:tr h="31505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PASP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121,557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382,904,550.00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5,890,839.23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1,472,709.81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7,363,549.04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1733969"/>
                  </a:ext>
                </a:extLst>
              </a:tr>
              <a:tr h="31133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PSSB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445,085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988,088,700.00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15,201,364.62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1,824,163.75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17,025,528.37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545291"/>
                  </a:ext>
                </a:extLst>
              </a:tr>
              <a:tr h="31133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Bens de Consumo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25,537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234,813,480.00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3,612,515.08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903,128.77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4,515,643.85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4457970"/>
                  </a:ext>
                </a:extLst>
              </a:tr>
              <a:tr h="333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PAUS (Centros de Acolhimento)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7,099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106,485,000.00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1,638,230.77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409,557.69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2,047,788.46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1564451"/>
                  </a:ext>
                </a:extLst>
              </a:tr>
              <a:tr h="16675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PASD (Cesta Básica)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18,438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128,328,480.00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1,974,284.31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493,571.08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2,467,855.38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5353342"/>
                  </a:ext>
                </a:extLst>
              </a:tr>
              <a:tr h="31133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(a)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592,179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1,605,806,730.00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24,704,718.92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4,200,002.33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28,904,721.25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2071055"/>
                  </a:ext>
                </a:extLst>
              </a:tr>
              <a:tr h="31133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NOVOS BENEFICIÁRIOS</a:t>
                      </a:r>
                    </a:p>
                  </a:txBody>
                  <a:tcPr marL="5162" marR="5162" marT="516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Transferências Monetárias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289,362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2,604,258,000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40,065,508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10,016,377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50,081,885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2334957"/>
                  </a:ext>
                </a:extLst>
              </a:tr>
              <a:tr h="61425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PASD-PE COVID-19 (Beneficiarios em distritos identificados pela Focalizacao Geográfica)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282,862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2,545,758,000.00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39,165,507.69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9,791,376.92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48,956,884.62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4283505"/>
                  </a:ext>
                </a:extLst>
              </a:tr>
              <a:tr h="65921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PASD-PE COVID-19 (Beneficiários identificados pelo INAS em outros distritos, de acordo com vulnerabilidades específicas)</a:t>
                      </a:r>
                    </a:p>
                  </a:txBody>
                  <a:tcPr marL="92911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58,500,000.00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1,125,000.00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0107955"/>
                  </a:ext>
                </a:extLst>
              </a:tr>
              <a:tr h="34293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(b)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289,362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2,604,258,000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40,065,508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10,016,377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50,081,885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9448674"/>
                  </a:ext>
                </a:extLst>
              </a:tr>
              <a:tr h="31133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(a+b)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881,541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4,210,064,730.00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64,770,226.62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14,216,379.25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78,986,605.87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934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811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A85B4A1-9854-4DBF-8F05-7FA51FC1CF6C}" type="slidenum">
              <a:rPr lang="pt-BR" altLang="en-US" smtClean="0"/>
              <a:pPr/>
              <a:t>21</a:t>
            </a:fld>
            <a:endParaRPr lang="pt-BR" altLang="en-US"/>
          </a:p>
        </p:txBody>
      </p:sp>
      <p:sp>
        <p:nvSpPr>
          <p:cNvPr id="30" name="Rounded Rectangle 5">
            <a:extLst>
              <a:ext uri="{FF2B5EF4-FFF2-40B4-BE49-F238E27FC236}">
                <a16:creationId xmlns="" xmlns:a16="http://schemas.microsoft.com/office/drawing/2014/main" id="{EED446FE-E53C-46DB-8350-8CB880CB113F}"/>
              </a:ext>
            </a:extLst>
          </p:cNvPr>
          <p:cNvSpPr/>
          <p:nvPr/>
        </p:nvSpPr>
        <p:spPr>
          <a:xfrm>
            <a:off x="1584660" y="1508043"/>
            <a:ext cx="10390675" cy="4578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1" indent="4763" algn="just">
              <a:spcAft>
                <a:spcPts val="1200"/>
              </a:spcAft>
            </a:pPr>
            <a:r>
              <a:rPr lang="pt-PT" altLang="en-US" sz="24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FASE 2 de implementação do Plano de Resposta</a:t>
            </a:r>
          </a:p>
          <a:p>
            <a:pPr marL="0" lvl="1" indent="4763" algn="just">
              <a:spcAft>
                <a:spcPts val="1200"/>
              </a:spcAft>
            </a:pPr>
            <a:endParaRPr lang="pt-P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algn="just">
              <a:spcAft>
                <a:spcPts val="1800"/>
              </a:spcAft>
              <a:buFont typeface="+mj-lt"/>
              <a:buAutoNum type="arabicPeriod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Distritos e bairros não contemplados na FASE 1, totalizando 813,463 novos beneficiários</a:t>
            </a:r>
          </a:p>
          <a:p>
            <a:pPr lvl="1" indent="-457200" algn="just">
              <a:spcAft>
                <a:spcPts val="1800"/>
              </a:spcAft>
              <a:buFont typeface="+mj-lt"/>
              <a:buAutoNum type="arabicPeriod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Demais Intervenções (Intervenção para População de Rua e Crianças dos Centros de Acolhimento; Intervenção para Raparigas e Mulheres Vítimas de Violência; e Intervenção para </a:t>
            </a:r>
            <a:r>
              <a:rPr lang="pt-P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Protecção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Beneficiários e das Equipas);</a:t>
            </a:r>
          </a:p>
          <a:p>
            <a:pPr lvl="1" indent="-457200" algn="just">
              <a:spcAft>
                <a:spcPts val="1800"/>
              </a:spcAft>
              <a:buFont typeface="+mj-lt"/>
              <a:buAutoNum type="arabicPeriod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curso a mobilização de recursos para esta Fase</a:t>
            </a:r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8FB02AC9-BF7B-4212-8B07-CA672D42E091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altLang="en-US" sz="32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4. Recursos Mobilizados e por Mobilizar</a:t>
            </a:r>
          </a:p>
        </p:txBody>
      </p:sp>
    </p:spTree>
    <p:extLst>
      <p:ext uri="{BB962C8B-B14F-4D97-AF65-F5344CB8AC3E}">
        <p14:creationId xmlns:p14="http://schemas.microsoft.com/office/powerpoint/2010/main" xmlns="" val="362896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A85B4A1-9854-4DBF-8F05-7FA51FC1CF6C}" type="slidenum">
              <a:rPr lang="pt-BR" altLang="en-US" smtClean="0"/>
              <a:pPr/>
              <a:t>22</a:t>
            </a:fld>
            <a:endParaRPr lang="pt-BR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A1954D2-CD6D-4C0E-AB55-DDDCF6702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1345849"/>
              </p:ext>
            </p:extLst>
          </p:nvPr>
        </p:nvGraphicFramePr>
        <p:xfrm>
          <a:off x="1722475" y="1084514"/>
          <a:ext cx="10249785" cy="5412338"/>
        </p:xfrm>
        <a:graphic>
          <a:graphicData uri="http://schemas.openxmlformats.org/drawingml/2006/table">
            <a:tbl>
              <a:tblPr/>
              <a:tblGrid>
                <a:gridCol w="467832">
                  <a:extLst>
                    <a:ext uri="{9D8B030D-6E8A-4147-A177-3AD203B41FA5}">
                      <a16:colId xmlns="" xmlns:a16="http://schemas.microsoft.com/office/drawing/2014/main" val="1271851699"/>
                    </a:ext>
                  </a:extLst>
                </a:gridCol>
                <a:gridCol w="2668772">
                  <a:extLst>
                    <a:ext uri="{9D8B030D-6E8A-4147-A177-3AD203B41FA5}">
                      <a16:colId xmlns="" xmlns:a16="http://schemas.microsoft.com/office/drawing/2014/main" val="1331526330"/>
                    </a:ext>
                  </a:extLst>
                </a:gridCol>
                <a:gridCol w="882502">
                  <a:extLst>
                    <a:ext uri="{9D8B030D-6E8A-4147-A177-3AD203B41FA5}">
                      <a16:colId xmlns="" xmlns:a16="http://schemas.microsoft.com/office/drawing/2014/main" val="2920866639"/>
                    </a:ext>
                  </a:extLst>
                </a:gridCol>
                <a:gridCol w="648586">
                  <a:extLst>
                    <a:ext uri="{9D8B030D-6E8A-4147-A177-3AD203B41FA5}">
                      <a16:colId xmlns="" xmlns:a16="http://schemas.microsoft.com/office/drawing/2014/main" val="2702968806"/>
                    </a:ext>
                  </a:extLst>
                </a:gridCol>
                <a:gridCol w="1084521">
                  <a:extLst>
                    <a:ext uri="{9D8B030D-6E8A-4147-A177-3AD203B41FA5}">
                      <a16:colId xmlns="" xmlns:a16="http://schemas.microsoft.com/office/drawing/2014/main" val="2651665807"/>
                    </a:ext>
                  </a:extLst>
                </a:gridCol>
                <a:gridCol w="1137684">
                  <a:extLst>
                    <a:ext uri="{9D8B030D-6E8A-4147-A177-3AD203B41FA5}">
                      <a16:colId xmlns="" xmlns:a16="http://schemas.microsoft.com/office/drawing/2014/main" val="2663568285"/>
                    </a:ext>
                  </a:extLst>
                </a:gridCol>
                <a:gridCol w="999461">
                  <a:extLst>
                    <a:ext uri="{9D8B030D-6E8A-4147-A177-3AD203B41FA5}">
                      <a16:colId xmlns="" xmlns:a16="http://schemas.microsoft.com/office/drawing/2014/main" val="302567222"/>
                    </a:ext>
                  </a:extLst>
                </a:gridCol>
                <a:gridCol w="1275907">
                  <a:extLst>
                    <a:ext uri="{9D8B030D-6E8A-4147-A177-3AD203B41FA5}">
                      <a16:colId xmlns="" xmlns:a16="http://schemas.microsoft.com/office/drawing/2014/main" val="3529944632"/>
                    </a:ext>
                  </a:extLst>
                </a:gridCol>
                <a:gridCol w="1084520">
                  <a:extLst>
                    <a:ext uri="{9D8B030D-6E8A-4147-A177-3AD203B41FA5}">
                      <a16:colId xmlns="" xmlns:a16="http://schemas.microsoft.com/office/drawing/2014/main" val="2686211899"/>
                    </a:ext>
                  </a:extLst>
                </a:gridCol>
              </a:tblGrid>
              <a:tr h="32709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INTERVENÇÕES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Beneficiários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Período (mês)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Unitário (MZM)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(MZM)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(USD)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Custos Operacionais (USD)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(USD)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3117627"/>
                  </a:ext>
                </a:extLst>
              </a:tr>
              <a:tr h="2520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NOVOS BENEFICIÁRIOS</a:t>
                      </a:r>
                    </a:p>
                  </a:txBody>
                  <a:tcPr marL="3583" marR="3583" marT="358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Transferências Monetárias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813,463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7,321,167,000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112,633,338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28,158,335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140,791,673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229795"/>
                  </a:ext>
                </a:extLst>
              </a:tr>
              <a:tr h="3565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PASD-PE COVID-19 (Beneficiários em distritos identificados pela Focalização Geográfica)</a:t>
                      </a:r>
                    </a:p>
                  </a:txBody>
                  <a:tcPr marL="64496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707,138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6,364,242,000.00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97,911,415.38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24,477,853.85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122,389,269.23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1088564"/>
                  </a:ext>
                </a:extLst>
              </a:tr>
              <a:tr h="58479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PASD-PE COVID-19 (Beneficiários identificados pelo INAS em outros distritos, de acordo com vulnerabilidades específicas)</a:t>
                      </a:r>
                    </a:p>
                  </a:txBody>
                  <a:tcPr marL="64496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106,325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956,925,000.00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14,721,923.08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3,680,480.77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18,402,403.85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193130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(b)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813,463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7,321,167,000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112,633,338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28,158,335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140,791,673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0131893"/>
                  </a:ext>
                </a:extLst>
              </a:tr>
              <a:tr h="50572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Kits de Higiene e Material de Protecção Individual (População da Rua, Centros de Acolhimento, Beneficiários Acamados)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44,500,000.00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684,615.38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171,153.85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855,769.23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8184644"/>
                  </a:ext>
                </a:extLst>
              </a:tr>
              <a:tr h="32219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Cabaz Alimentar (Beneficiários Acamados e Reintegrados)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12,251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52,679,300.00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810,450.77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202,612.69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1,013,063.46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9380773"/>
                  </a:ext>
                </a:extLst>
              </a:tr>
              <a:tr h="32219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Kits de Dignidade (Raparigas Reunificadas e Mulheres Vítimas de Violência)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63,088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157,720,000.00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2,426,461.54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606,615.38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3,033,076.92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15824233"/>
                  </a:ext>
                </a:extLst>
              </a:tr>
              <a:tr h="640314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 e Comunicação sobre prevenção da COVID-19, para os grupos-alvo do sector, incluindo em línguas de sinais e escrita braile (spots radiofónicos e televisivos, e cartazes)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10,150,000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141,220,000.00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2,172,615.38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325,892.31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2,498,507.69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527734"/>
                  </a:ext>
                </a:extLst>
              </a:tr>
              <a:tr h="640314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Empoderamento Económico no contexto pós-emergência (Crianças maiores de 16 anos e Mulheres em situação de vulnerabilidade)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7,720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53,850.00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550,347,000.00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8,466,876.92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1,270,031.54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9,736,908.46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352499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(c)</a:t>
                      </a:r>
                    </a:p>
                  </a:txBody>
                  <a:tcPr marL="3583" marR="3583" marT="3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946,466,300.00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14,561,020.00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2,576,305.77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17,137,325.77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382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DÉFICE (para atender os beneficiários remanescentes)</a:t>
                      </a:r>
                    </a:p>
                  </a:txBody>
                  <a:tcPr marL="3583" marR="3583" marT="3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583" marR="3583" marT="3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8,267,633,300.00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127,194,358.46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30,734,640.38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P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157,928,998.85</a:t>
                      </a:r>
                    </a:p>
                  </a:txBody>
                  <a:tcPr marL="3583" marR="3583" marT="3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5905119"/>
                  </a:ext>
                </a:extLst>
              </a:tr>
            </a:tbl>
          </a:graphicData>
        </a:graphic>
      </p:graphicFrame>
      <p:sp>
        <p:nvSpPr>
          <p:cNvPr id="5" name="Shape 96">
            <a:extLst>
              <a:ext uri="{FF2B5EF4-FFF2-40B4-BE49-F238E27FC236}">
                <a16:creationId xmlns="" xmlns:a16="http://schemas.microsoft.com/office/drawing/2014/main" id="{86DCCF80-69D1-4EB5-AD74-C1E96D497FCB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altLang="en-US" sz="3200" b="1" dirty="0">
                <a:solidFill>
                  <a:srgbClr val="00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Arial" panose="020B0604020202020204" pitchFamily="34" charset="0"/>
                <a:sym typeface="Calibri" pitchFamily="34" charset="0"/>
              </a:rPr>
              <a:t>4. Recursos por Mobilizar para FASE 2</a:t>
            </a:r>
          </a:p>
        </p:txBody>
      </p:sp>
    </p:spTree>
    <p:extLst>
      <p:ext uri="{BB962C8B-B14F-4D97-AF65-F5344CB8AC3E}">
        <p14:creationId xmlns:p14="http://schemas.microsoft.com/office/powerpoint/2010/main" xmlns="" val="174272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A85B4A1-9854-4DBF-8F05-7FA51FC1CF6C}" type="slidenum">
              <a:rPr lang="pt-BR" altLang="en-US" smtClean="0"/>
              <a:pPr/>
              <a:t>23</a:t>
            </a:fld>
            <a:endParaRPr lang="pt-BR" altLang="en-US"/>
          </a:p>
        </p:txBody>
      </p:sp>
      <p:sp>
        <p:nvSpPr>
          <p:cNvPr id="30" name="Rounded Rectangle 5">
            <a:extLst>
              <a:ext uri="{FF2B5EF4-FFF2-40B4-BE49-F238E27FC236}">
                <a16:creationId xmlns="" xmlns:a16="http://schemas.microsoft.com/office/drawing/2014/main" id="{EED446FE-E53C-46DB-8350-8CB880CB113F}"/>
              </a:ext>
            </a:extLst>
          </p:cNvPr>
          <p:cNvSpPr/>
          <p:nvPr/>
        </p:nvSpPr>
        <p:spPr>
          <a:xfrm>
            <a:off x="1584660" y="1446664"/>
            <a:ext cx="10390675" cy="4735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lvl="1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 a mobilizar/sensibilizar a população para tomar medidas de prevenção ao COVID19;</a:t>
            </a:r>
          </a:p>
          <a:p>
            <a:pPr marL="342900" lvl="1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Mobilizar recursos adicionais para cobertura de beneficiários;</a:t>
            </a:r>
          </a:p>
          <a:p>
            <a:pPr marL="342900" lvl="1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Sensibilizar as comunidades para prevenção de riscos de violência baseada no género durante confinamento social;</a:t>
            </a:r>
          </a:p>
          <a:p>
            <a:pPr marL="342900" lvl="1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Requalificar os locais de exercício de </a:t>
            </a: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informais como mercados no âmbito do cumprimentos das recomendações das autoridades sanitárias;</a:t>
            </a:r>
          </a:p>
          <a:p>
            <a:pPr marL="342900" lvl="1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pt-P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pt-PT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5. Desafios / </a:t>
            </a:r>
            <a:r>
              <a:rPr lang="pt-P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Perspectivas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pt-PT" altLang="en-US" sz="3200" b="1" dirty="0"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95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152F1AE7-BFEC-41B4-8CDF-F42BA85C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548" y="2446876"/>
            <a:ext cx="9004852" cy="2570162"/>
          </a:xfr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altLang="en-US" sz="7200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Obrigado!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A8A4902-9AA3-46DF-A6CA-8E2BD1A1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24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82268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294862"/>
            <a:ext cx="10135518" cy="49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Emprego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Outras medidas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 da COVID-19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3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AGENDA</a:t>
            </a:r>
            <a:endParaRPr lang="pt-PT" altLang="en-US" sz="3200" b="1" dirty="0">
              <a:solidFill>
                <a:srgbClr val="000000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00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404191"/>
            <a:ext cx="10135518" cy="49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457200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Emprego aprovada pelo Governo em 2016</a:t>
            </a:r>
          </a:p>
          <a:p>
            <a:pPr marL="457200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 o Pilar sobre criação de novos postos de trabalho para facilitar a </a:t>
            </a:r>
            <a:r>
              <a:rPr lang="pt-P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transição da Economia Informal para Economia Formal</a:t>
            </a:r>
          </a:p>
          <a:p>
            <a:pPr marL="457200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– promover </a:t>
            </a:r>
            <a:r>
              <a:rPr lang="pt-P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empregos dignos e estáveis</a:t>
            </a: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através das seguintes </a:t>
            </a:r>
            <a:r>
              <a:rPr lang="pt-PT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acções</a:t>
            </a: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Desenvolver um plano de </a:t>
            </a:r>
            <a:r>
              <a:rPr lang="pt-P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acção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economia informal e um quadro legal que facilite a sua transformação em economia formal;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medidas que aumentem o acesso ao crédito ao sector informal;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a oferta de formação sobre empreendedorismo;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 cumprimento das leis e dos regulamentos, incluindo medidas de simplificação de procedimentos de registo; e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Estender a </a:t>
            </a:r>
            <a:r>
              <a:rPr lang="pt-P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protecção</a:t>
            </a: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às categorias de trabalhadores no sector informal, que não estejam atualmente cobertas.</a:t>
            </a:r>
            <a:endPara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4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1. Política de Emprego</a:t>
            </a:r>
          </a:p>
        </p:txBody>
      </p:sp>
    </p:spTree>
    <p:extLst>
      <p:ext uri="{BB962C8B-B14F-4D97-AF65-F5344CB8AC3E}">
        <p14:creationId xmlns:p14="http://schemas.microsoft.com/office/powerpoint/2010/main" xmlns="" val="230844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404191"/>
            <a:ext cx="10252844" cy="503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14/2015, de 16 de Julho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prevê a </a:t>
            </a: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extensão da segurança social obrigatória aos trabalhadores por conta própria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maioritariamente no sector informal, a ser feita de forma gradual e por categoria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para o Desenvolvimento das Pequenas e Médias Empresas (</a:t>
            </a:r>
            <a:r>
              <a:rPr lang="pt-P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PMEs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de 2007 – prevê a remoção de barreiras reguladoras</a:t>
            </a:r>
            <a:endPara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âmbito desta Estratégia, foram criados balcões de atendimento único ( BAU) em todo o país para a simplificação do licenciamento comercial e a eliminação da escritura pública.</a:t>
            </a:r>
            <a:r>
              <a:rPr lang="pt-P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das medidas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que as </a:t>
            </a:r>
            <a:r>
              <a:rPr lang="pt-P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PMEs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informais passem para o sector formal, para que estas também beneficiem das oportunidades de crescimento e contribuam para o aumento das receitas fiscais do Governo</a:t>
            </a:r>
            <a:endParaRPr lang="pt-P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5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2. Outras medidas</a:t>
            </a:r>
          </a:p>
        </p:txBody>
      </p:sp>
    </p:spTree>
    <p:extLst>
      <p:ext uri="{BB962C8B-B14F-4D97-AF65-F5344CB8AC3E}">
        <p14:creationId xmlns:p14="http://schemas.microsoft.com/office/powerpoint/2010/main" xmlns="" val="134948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543337"/>
            <a:ext cx="10252844" cy="4479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Implementação das medidas concernente à transição da economia informal para a economia formal tem conhecido um certo abrandamento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 como acontece em outros países, o </a:t>
            </a:r>
            <a:r>
              <a:rPr lang="pt-P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</a:t>
            </a:r>
            <a:r>
              <a:rPr lang="pt-P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 priorizado as medidas de combate e prevenção da pandemia determinadas pela OMS, tais como: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Distanciamento social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Lavagem e higienização constante das mãos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máscaras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6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3. Contexto da COVID-19</a:t>
            </a:r>
          </a:p>
        </p:txBody>
      </p:sp>
    </p:spTree>
    <p:extLst>
      <p:ext uri="{BB962C8B-B14F-4D97-AF65-F5344CB8AC3E}">
        <p14:creationId xmlns:p14="http://schemas.microsoft.com/office/powerpoint/2010/main" xmlns="" val="51216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>
            <a:extLst>
              <a:ext uri="{FF2B5EF4-FFF2-40B4-BE49-F238E27FC236}">
                <a16:creationId xmlns="" xmlns:a16="http://schemas.microsoft.com/office/drawing/2014/main" id="{9A7F5D39-2343-40EC-BBD2-0B3D08631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931" y="0"/>
            <a:ext cx="7704138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A56F1C1-5336-4DAC-BB69-B890CDACEA16}"/>
              </a:ext>
            </a:extLst>
          </p:cNvPr>
          <p:cNvSpPr/>
          <p:nvPr/>
        </p:nvSpPr>
        <p:spPr>
          <a:xfrm>
            <a:off x="1556017" y="3051608"/>
            <a:ext cx="105184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400" b="1" dirty="0">
                <a:latin typeface="+mn-lt"/>
                <a:cs typeface="Arial" panose="020B0604020202020204" pitchFamily="34" charset="0"/>
              </a:rPr>
              <a:t>PLANO DE RESPOSTA DO SECTOR DO GÉNERO, CRIANÇA E ACÇÃO SOCIAL AOS IMPACTOS DA COVID-19</a:t>
            </a:r>
            <a:endParaRPr lang="pt-PT" sz="3400" b="1" strike="sngStrike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91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294862"/>
            <a:ext cx="10135518" cy="49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 e Escopo do Plano de Resposta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Intervenção 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Monitoria 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Mobilizados e por Mobilizar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 / </a:t>
            </a:r>
            <a:r>
              <a:rPr lang="pt-PT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Perspectivas</a:t>
            </a:r>
            <a:r>
              <a:rPr lang="pt-PT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8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AGENDA</a:t>
            </a:r>
            <a:endParaRPr lang="pt-PT" altLang="en-US" sz="3200" b="1" dirty="0">
              <a:solidFill>
                <a:srgbClr val="000000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57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Shape 107"/>
          <p:cNvSpPr txBox="1">
            <a:spLocks noChangeArrowheads="1"/>
          </p:cNvSpPr>
          <p:nvPr/>
        </p:nvSpPr>
        <p:spPr bwMode="auto">
          <a:xfrm flipH="1">
            <a:off x="6461125" y="4876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altLang="en-US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="" xmlns:a16="http://schemas.microsoft.com/office/drawing/2014/main" id="{F7686DB4-E02F-4EBA-8002-C02492E405E3}"/>
              </a:ext>
            </a:extLst>
          </p:cNvPr>
          <p:cNvSpPr/>
          <p:nvPr/>
        </p:nvSpPr>
        <p:spPr>
          <a:xfrm>
            <a:off x="1584660" y="1294862"/>
            <a:ext cx="10135518" cy="49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2400"/>
              </a:spcAft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impactos </a:t>
            </a:r>
            <a:r>
              <a:rPr lang="pt-P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sócio-económicos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Covid-19 sobre a população vulnerável poderão </a:t>
            </a:r>
            <a:r>
              <a:rPr lang="pt-P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agravar ainda mais a sua condição de vida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resposta do sector será dada por meio da </a:t>
            </a:r>
            <a:r>
              <a:rPr lang="pt-P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adequação dos Programas de Assistência Social</a:t>
            </a:r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mitigar os potenciais impactos negativos, face à pandemia da Covid-19.</a:t>
            </a:r>
          </a:p>
          <a:p>
            <a:pPr algn="just">
              <a:spcAft>
                <a:spcPts val="2400"/>
              </a:spcAft>
            </a:pPr>
            <a:endParaRPr lang="pt-PT" sz="3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4D7F73-E40B-48AD-A55F-1242EDAA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B4A1-9854-4DBF-8F05-7FA51FC1CF6C}" type="slidenum">
              <a:rPr lang="pt-BR" altLang="en-US" smtClean="0"/>
              <a:pPr/>
              <a:t>9</a:t>
            </a:fld>
            <a:endParaRPr lang="pt-BR" altLang="en-US"/>
          </a:p>
        </p:txBody>
      </p:sp>
      <p:sp>
        <p:nvSpPr>
          <p:cNvPr id="6" name="Shape 96">
            <a:extLst>
              <a:ext uri="{FF2B5EF4-FFF2-40B4-BE49-F238E27FC236}">
                <a16:creationId xmlns="" xmlns:a16="http://schemas.microsoft.com/office/drawing/2014/main" id="{667F8846-5525-4C71-B8E5-DDA4AFE302E0}"/>
              </a:ext>
            </a:extLst>
          </p:cNvPr>
          <p:cNvSpPr txBox="1">
            <a:spLocks/>
          </p:cNvSpPr>
          <p:nvPr/>
        </p:nvSpPr>
        <p:spPr bwMode="auto">
          <a:xfrm>
            <a:off x="117339" y="190958"/>
            <a:ext cx="11857996" cy="9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00" rIns="91440" bIns="457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1. Contexto e Escopo do Plano de Resposta</a:t>
            </a:r>
          </a:p>
        </p:txBody>
      </p:sp>
    </p:spTree>
    <p:extLst>
      <p:ext uri="{BB962C8B-B14F-4D97-AF65-F5344CB8AC3E}">
        <p14:creationId xmlns:p14="http://schemas.microsoft.com/office/powerpoint/2010/main" xmlns="" val="391765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19289</TotalTime>
  <Words>1907</Words>
  <Application>Microsoft Office PowerPoint</Application>
  <PresentationFormat>Custom</PresentationFormat>
  <Paragraphs>403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mmas</dc:creator>
  <cp:lastModifiedBy>HP</cp:lastModifiedBy>
  <cp:revision>601</cp:revision>
  <cp:lastPrinted>2020-05-06T07:17:01Z</cp:lastPrinted>
  <dcterms:created xsi:type="dcterms:W3CDTF">2016-12-01T06:12:42Z</dcterms:created>
  <dcterms:modified xsi:type="dcterms:W3CDTF">2020-07-24T12:00:52Z</dcterms:modified>
</cp:coreProperties>
</file>