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0" r:id="rId3"/>
    <p:sldId id="325" r:id="rId4"/>
    <p:sldId id="268" r:id="rId5"/>
    <p:sldId id="258" r:id="rId6"/>
    <p:sldId id="334" r:id="rId7"/>
    <p:sldId id="269" r:id="rId8"/>
    <p:sldId id="295" r:id="rId9"/>
    <p:sldId id="296" r:id="rId10"/>
    <p:sldId id="297" r:id="rId11"/>
    <p:sldId id="291" r:id="rId12"/>
    <p:sldId id="300" r:id="rId13"/>
    <p:sldId id="320" r:id="rId14"/>
    <p:sldId id="321" r:id="rId15"/>
    <p:sldId id="322" r:id="rId16"/>
    <p:sldId id="323" r:id="rId17"/>
    <p:sldId id="302" r:id="rId18"/>
    <p:sldId id="301" r:id="rId19"/>
    <p:sldId id="277" r:id="rId20"/>
    <p:sldId id="303" r:id="rId21"/>
    <p:sldId id="304" r:id="rId22"/>
    <p:sldId id="305" r:id="rId23"/>
    <p:sldId id="261" r:id="rId24"/>
    <p:sldId id="262" r:id="rId25"/>
    <p:sldId id="307" r:id="rId26"/>
    <p:sldId id="308" r:id="rId27"/>
    <p:sldId id="336" r:id="rId28"/>
    <p:sldId id="337" r:id="rId29"/>
    <p:sldId id="339" r:id="rId30"/>
    <p:sldId id="340" r:id="rId31"/>
    <p:sldId id="341" r:id="rId32"/>
    <p:sldId id="274" r:id="rId33"/>
    <p:sldId id="338" r:id="rId34"/>
    <p:sldId id="343" r:id="rId35"/>
    <p:sldId id="344" r:id="rId36"/>
    <p:sldId id="267" r:id="rId37"/>
    <p:sldId id="327" r:id="rId38"/>
    <p:sldId id="328" r:id="rId39"/>
    <p:sldId id="32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ção Sem Título" id="{6C5EAB51-8AA9-4192-B634-723C5DF4B951}">
          <p14:sldIdLst>
            <p14:sldId id="256"/>
            <p14:sldId id="280"/>
            <p14:sldId id="325"/>
            <p14:sldId id="268"/>
            <p14:sldId id="258"/>
            <p14:sldId id="334"/>
            <p14:sldId id="269"/>
            <p14:sldId id="295"/>
            <p14:sldId id="296"/>
            <p14:sldId id="297"/>
            <p14:sldId id="291"/>
            <p14:sldId id="300"/>
            <p14:sldId id="320"/>
            <p14:sldId id="321"/>
            <p14:sldId id="322"/>
            <p14:sldId id="323"/>
            <p14:sldId id="302"/>
            <p14:sldId id="301"/>
            <p14:sldId id="277"/>
            <p14:sldId id="303"/>
            <p14:sldId id="304"/>
            <p14:sldId id="305"/>
            <p14:sldId id="261"/>
            <p14:sldId id="262"/>
            <p14:sldId id="307"/>
            <p14:sldId id="308"/>
            <p14:sldId id="336"/>
            <p14:sldId id="337"/>
            <p14:sldId id="339"/>
            <p14:sldId id="340"/>
            <p14:sldId id="341"/>
            <p14:sldId id="274"/>
            <p14:sldId id="338"/>
            <p14:sldId id="343"/>
            <p14:sldId id="344"/>
            <p14:sldId id="267"/>
            <p14:sldId id="327"/>
            <p14:sldId id="328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>
        <p:scale>
          <a:sx n="70" d="100"/>
          <a:sy n="70" d="100"/>
        </p:scale>
        <p:origin x="84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7A0B7-7717-467C-9746-739440F0382A}" type="datetimeFigureOut">
              <a:rPr lang="pt-PT" smtClean="0"/>
              <a:t>03/05/2018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5EDE7-D0C1-4DFC-B6EE-648DBC28CF3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64978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E03A2-7A1B-49AF-8B30-B3BC5FFFD751}" type="datetimeFigureOut">
              <a:rPr lang="pt-PT" smtClean="0"/>
              <a:t>03/05/2018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A82B3-A5B2-490C-81B9-9E23F1CE85D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160505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C307A-8D1A-4497-9D09-4F09140B2EA2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2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74E0F-5D9B-4F35-A90F-E6C8954D094A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6869-5C59-4CB0-BC20-757389FC555A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3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9FDB-FF3C-4EC3-8407-8450CAE2B52E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13EE0-991F-4AE7-988D-6CBCEB3F2A8E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86D2-4CC0-4068-8F00-AF5A61A7D7FB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C1318-886F-4250-B88F-2A9D0C2E25E0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C5FD-FF91-47EA-9651-C67D3CFC644F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508D-1C30-47A7-8D17-E62E031A7EB6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4116-30CE-4E8B-B7EE-A7B0465BA3EA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CFAF326-2E2D-4393-BFF1-F28D01B0ABBE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7E22-7CC2-40F8-841D-E536C95E67D9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51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Martinho.brito@iahn.gov.c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96302" y="1950458"/>
            <a:ext cx="9680028" cy="747814"/>
          </a:xfrm>
        </p:spPr>
        <p:txBody>
          <a:bodyPr>
            <a:noAutofit/>
          </a:bodyPr>
          <a:lstStyle/>
          <a:p>
            <a:pPr algn="ctr"/>
            <a:r>
              <a:rPr lang="pt-PT" sz="3200" dirty="0" smtClean="0"/>
              <a:t> </a:t>
            </a:r>
            <a:br>
              <a:rPr lang="pt-PT" sz="3200" dirty="0" smtClean="0"/>
            </a:br>
            <a:r>
              <a:rPr lang="pt-PT" sz="2800" b="1" dirty="0" smtClean="0"/>
              <a:t>COMEMORAÇÃO DO DIA DA LÍNGUA PORTUGUESA E DA CULTURA NA CPLP, 5 de maio</a:t>
            </a:r>
            <a:r>
              <a:rPr lang="pt-PT" sz="3200" dirty="0" smtClean="0"/>
              <a:t/>
            </a:r>
            <a:br>
              <a:rPr lang="pt-PT" sz="3200" dirty="0" smtClean="0"/>
            </a:br>
            <a:endParaRPr lang="pt-PT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96302" y="4206460"/>
            <a:ext cx="9172250" cy="1962674"/>
          </a:xfrm>
        </p:spPr>
        <p:txBody>
          <a:bodyPr>
            <a:noAutofit/>
          </a:bodyPr>
          <a:lstStyle/>
          <a:p>
            <a:r>
              <a:rPr lang="pt-PT" sz="2800" cap="none" dirty="0" smtClean="0"/>
              <a:t>Dias 3 e 4 de Maio de 2018</a:t>
            </a:r>
            <a:br>
              <a:rPr lang="pt-PT" sz="2800" cap="none" dirty="0" smtClean="0"/>
            </a:br>
            <a:r>
              <a:rPr lang="pt-PT" sz="2800" cap="none" dirty="0" smtClean="0"/>
              <a:t>Sede da CPLP, em Lisboa, Portugal</a:t>
            </a:r>
            <a:br>
              <a:rPr lang="pt-PT" sz="2800" cap="none" dirty="0" smtClean="0"/>
            </a:br>
            <a:endParaRPr lang="pt-PT" sz="2800" cap="none" dirty="0"/>
          </a:p>
        </p:txBody>
      </p:sp>
      <p:sp>
        <p:nvSpPr>
          <p:cNvPr id="4" name="Retângulo 3"/>
          <p:cNvSpPr/>
          <p:nvPr/>
        </p:nvSpPr>
        <p:spPr>
          <a:xfrm>
            <a:off x="2045277" y="2526811"/>
            <a:ext cx="9254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b="1" dirty="0" smtClean="0"/>
              <a:t> </a:t>
            </a:r>
            <a:r>
              <a:rPr lang="pt-PT" sz="3600" b="1" dirty="0"/>
              <a:t>Encontro dos </a:t>
            </a:r>
            <a:r>
              <a:rPr lang="pt-PT" sz="3600" b="1" dirty="0" smtClean="0"/>
              <a:t>Arquivos </a:t>
            </a:r>
            <a:r>
              <a:rPr lang="pt-PT" sz="3600" b="1" dirty="0"/>
              <a:t>Históricos e Bibliotecas Nacionais da CPLP</a:t>
            </a:r>
            <a:endParaRPr lang="pt-PT" sz="3600" dirty="0"/>
          </a:p>
        </p:txBody>
      </p:sp>
      <p:sp>
        <p:nvSpPr>
          <p:cNvPr id="5" name="Retângulo 4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52" y="1"/>
            <a:ext cx="5959365" cy="64644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1"/>
            <a:ext cx="310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Lisboa 4 de Maio de 2018</a:t>
            </a:r>
            <a:endParaRPr lang="pt-P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 dir="d"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ângulo 4"/>
          <p:cNvSpPr>
            <a:spLocks noChangeArrowheads="1"/>
          </p:cNvSpPr>
          <p:nvPr/>
        </p:nvSpPr>
        <p:spPr bwMode="auto">
          <a:xfrm>
            <a:off x="1774825" y="260351"/>
            <a:ext cx="86423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>
                <a:solidFill>
                  <a:schemeClr val="accent1"/>
                </a:solidFill>
                <a:latin typeface="Tahoma" panose="020B0604030504040204" pitchFamily="34" charset="0"/>
              </a:rPr>
              <a:t>Biblioteca de Apoio à Sala   de Leitura e de Pesquisadores</a:t>
            </a:r>
            <a:endParaRPr lang="pt-PT" altLang="pt-PT" sz="3200" dirty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18435" name="Picture 7" descr="sal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43" y="1732547"/>
            <a:ext cx="10143994" cy="431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3439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/>
          <p:cNvSpPr>
            <a:spLocks noGrp="1"/>
          </p:cNvSpPr>
          <p:nvPr>
            <p:ph type="title"/>
          </p:nvPr>
        </p:nvSpPr>
        <p:spPr>
          <a:xfrm>
            <a:off x="788276" y="554422"/>
            <a:ext cx="10983309" cy="968375"/>
          </a:xfrm>
        </p:spPr>
        <p:txBody>
          <a:bodyPr rtlCol="0"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pt-PT" b="1" dirty="0" smtClean="0"/>
              <a:t>Sala de Conferências </a:t>
            </a:r>
            <a:br>
              <a:rPr lang="pt-PT" b="1" dirty="0" smtClean="0"/>
            </a:br>
            <a:r>
              <a:rPr lang="pt-PT" b="1" dirty="0" smtClean="0"/>
              <a:t>   “Jaime de Figueiredo” </a:t>
            </a:r>
            <a:br>
              <a:rPr lang="pt-PT" b="1" dirty="0" smtClean="0"/>
            </a:b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37891" name="Picture 4" descr="L:\DIRECÇÃO DE COMUNICAÇÃO\ACTIVIDADES\VÍDEO APRESENTAÇÃO ANCV\IMAGENS\IMAGENS DO FOTÓGRAFO\6D2B2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6662"/>
            <a:ext cx="5181348" cy="4661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48" y="2196662"/>
            <a:ext cx="7010652" cy="466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0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642303"/>
            <a:ext cx="6632028" cy="705584"/>
          </a:xfrm>
        </p:spPr>
        <p:txBody>
          <a:bodyPr anchor="t">
            <a:normAutofit fontScale="90000"/>
          </a:bodyPr>
          <a:lstStyle/>
          <a:p>
            <a:r>
              <a:rPr lang="pt-PT" b="1" dirty="0" smtClean="0"/>
              <a:t>Museu de documentos especiais (MDE)</a:t>
            </a:r>
            <a:endParaRPr lang="pt-PT" b="1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616"/>
            <a:ext cx="5935798" cy="351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Marcador de Posição do Texto 6"/>
          <p:cNvSpPr>
            <a:spLocks noGrp="1"/>
          </p:cNvSpPr>
          <p:nvPr>
            <p:ph type="body" sz="half" idx="2"/>
          </p:nvPr>
        </p:nvSpPr>
        <p:spPr>
          <a:xfrm>
            <a:off x="2499469" y="1578415"/>
            <a:ext cx="6872656" cy="821673"/>
          </a:xfrm>
        </p:spPr>
        <p:txBody>
          <a:bodyPr>
            <a:normAutofit/>
          </a:bodyPr>
          <a:lstStyle/>
          <a:p>
            <a:r>
              <a:rPr lang="pt-PT" sz="3200" dirty="0" smtClean="0">
                <a:solidFill>
                  <a:schemeClr val="accent1"/>
                </a:solidFill>
              </a:rPr>
              <a:t>Sala de exposição permanente</a:t>
            </a:r>
            <a:endParaRPr lang="pt-PT" sz="3200" dirty="0">
              <a:solidFill>
                <a:schemeClr val="accent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797" y="2630616"/>
            <a:ext cx="6246541" cy="351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306247" cy="57269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3829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ângulo 3"/>
          <p:cNvSpPr>
            <a:spLocks noChangeArrowheads="1"/>
          </p:cNvSpPr>
          <p:nvPr/>
        </p:nvSpPr>
        <p:spPr bwMode="auto">
          <a:xfrm>
            <a:off x="2351089" y="404813"/>
            <a:ext cx="7920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pt-PT" altLang="pt-PT" sz="3200" b="1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62467" name="Picture 3" descr="0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276475"/>
            <a:ext cx="1873250" cy="32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6" descr="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276475"/>
            <a:ext cx="41052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2276475"/>
            <a:ext cx="2090737" cy="3240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ângulo 15"/>
          <p:cNvSpPr/>
          <p:nvPr/>
        </p:nvSpPr>
        <p:spPr>
          <a:xfrm>
            <a:off x="3432176" y="765175"/>
            <a:ext cx="52562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Filatelia</a:t>
            </a:r>
            <a:endParaRPr lang="pt-PT" sz="3200" dirty="0">
              <a:solidFill>
                <a:schemeClr val="accent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191918307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ângulo 3"/>
          <p:cNvSpPr>
            <a:spLocks noChangeArrowheads="1"/>
          </p:cNvSpPr>
          <p:nvPr/>
        </p:nvSpPr>
        <p:spPr bwMode="auto">
          <a:xfrm>
            <a:off x="2424114" y="404813"/>
            <a:ext cx="7920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pt-PT" altLang="pt-PT" sz="3200" b="1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63491" name="Imagem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933826"/>
            <a:ext cx="21145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Imagem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484314"/>
            <a:ext cx="20875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1992313" y="476250"/>
            <a:ext cx="77025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Numismática</a:t>
            </a:r>
            <a:r>
              <a:rPr lang="pt-P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P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Notafilia</a:t>
            </a:r>
            <a:endParaRPr lang="pt-PT" sz="3200" dirty="0">
              <a:solidFill>
                <a:schemeClr val="accent1"/>
              </a:solidFill>
            </a:endParaRPr>
          </a:p>
        </p:txBody>
      </p:sp>
      <p:pic>
        <p:nvPicPr>
          <p:cNvPr id="8" name="Imagem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75" y="1484314"/>
            <a:ext cx="35290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00" y="3933826"/>
            <a:ext cx="345598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215130834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ângulo 3"/>
          <p:cNvSpPr>
            <a:spLocks noChangeArrowheads="1"/>
          </p:cNvSpPr>
          <p:nvPr/>
        </p:nvSpPr>
        <p:spPr bwMode="auto">
          <a:xfrm>
            <a:off x="2329521" y="488157"/>
            <a:ext cx="79200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pt-PT" altLang="pt-PT" sz="3200" b="1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1992313" y="476250"/>
            <a:ext cx="77025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Iconografia</a:t>
            </a:r>
            <a:endParaRPr lang="pt-PT" sz="3200" dirty="0">
              <a:solidFill>
                <a:schemeClr val="accent1"/>
              </a:solidFill>
            </a:endParaRPr>
          </a:p>
        </p:txBody>
      </p:sp>
      <p:pic>
        <p:nvPicPr>
          <p:cNvPr id="64516" name="Picture 3" descr="L:\EXPO ESCRAVOS\EXPO ESCRAVOS VERSÃO LONA\DOC DIGI E IMAGENS\IMAGENS\cicn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1155701"/>
            <a:ext cx="4100513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6" descr="C:\Users\UtilizadorMD\Documents\CODJETA\IMAGENS ARQUIVO\Museu de Documentos Especiais\Documentos Iconográficos\POSTAIS\P2 081-160\92.6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3860800"/>
            <a:ext cx="40671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7" descr="C:\Users\UtilizadorMD\Documents\CODJETA\IMAGENS ARQUIVO\Museu de Documentos Especiais\Documentos Iconográficos\FOTOGRAFIAS\Albuns\ALBUM 8\Santiago-Uma criola com balaio de compr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181100"/>
            <a:ext cx="33432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5194873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idx="1"/>
          </p:nvPr>
        </p:nvSpPr>
        <p:spPr>
          <a:xfrm>
            <a:off x="1847850" y="1700213"/>
            <a:ext cx="8362950" cy="4824412"/>
          </a:xfrm>
        </p:spPr>
        <p:txBody>
          <a:bodyPr/>
          <a:lstStyle/>
          <a:p>
            <a:pPr lvl="1" algn="ctr" eaLnBrk="1" hangingPunct="1">
              <a:spcBef>
                <a:spcPct val="0"/>
              </a:spcBef>
              <a:buFontTx/>
              <a:buNone/>
            </a:pPr>
            <a:endParaRPr lang="pt-PT" altLang="pt-PT" b="1" smtClean="0"/>
          </a:p>
          <a:p>
            <a:pPr eaLnBrk="1" hangingPunct="1">
              <a:buFontTx/>
              <a:buNone/>
            </a:pPr>
            <a:endParaRPr lang="pt-PT" altLang="pt-PT" smtClean="0"/>
          </a:p>
        </p:txBody>
      </p:sp>
      <p:sp>
        <p:nvSpPr>
          <p:cNvPr id="4" name="Rectângulo 3"/>
          <p:cNvSpPr/>
          <p:nvPr/>
        </p:nvSpPr>
        <p:spPr>
          <a:xfrm>
            <a:off x="3005137" y="188913"/>
            <a:ext cx="60483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Cartografia</a:t>
            </a:r>
            <a:r>
              <a:rPr lang="pt-PT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PT" sz="3200" dirty="0">
              <a:solidFill>
                <a:schemeClr val="accent1"/>
              </a:solidFill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128713"/>
            <a:ext cx="8280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4907162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/>
          <p:cNvSpPr>
            <a:spLocks noGrp="1"/>
          </p:cNvSpPr>
          <p:nvPr>
            <p:ph type="title"/>
          </p:nvPr>
        </p:nvSpPr>
        <p:spPr>
          <a:xfrm>
            <a:off x="1825625" y="228600"/>
            <a:ext cx="8510588" cy="896938"/>
          </a:xfrm>
        </p:spPr>
        <p:txBody>
          <a:bodyPr rtlCol="0">
            <a:normAutofit fontScale="90000"/>
          </a:bodyPr>
          <a:lstStyle/>
          <a:p>
            <a:pPr>
              <a:spcBef>
                <a:spcPts val="0"/>
              </a:spcBef>
              <a:defRPr/>
            </a:pPr>
            <a:r>
              <a:rPr lang="pt-PT" b="1" dirty="0" smtClean="0"/>
              <a:t>Museu de Documentos Especiais </a:t>
            </a:r>
            <a:br>
              <a:rPr lang="pt-PT" b="1" dirty="0" smtClean="0"/>
            </a:br>
            <a:r>
              <a:rPr lang="pt-PT" b="1" dirty="0" smtClean="0"/>
              <a:t>(Reserva Técnica) 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 smtClean="0"/>
          </a:p>
        </p:txBody>
      </p:sp>
      <p:pic>
        <p:nvPicPr>
          <p:cNvPr id="34819" name="Picture 4" descr="F:\DIRECÇÃO DE COMUNICAÇÃO\MUSEU DOCUMENTOS ESPECIAIS\CONFERÊNCIA INTERNACIONAL\IMAGENS\sal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979823"/>
            <a:ext cx="8065343" cy="5144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400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/>
              <a:t>Sala de exposição temporária</a:t>
            </a:r>
            <a:br>
              <a:rPr lang="pt-PT" b="1" dirty="0"/>
            </a:b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07" y="2856090"/>
            <a:ext cx="4936055" cy="328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62" y="2856089"/>
            <a:ext cx="4952516" cy="32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430" y="-14084"/>
            <a:ext cx="6383065" cy="68890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056591" y="6334780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26231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1790858" y="767659"/>
            <a:ext cx="7513637" cy="503238"/>
          </a:xfrm>
        </p:spPr>
        <p:txBody>
          <a:bodyPr>
            <a:normAutofit fontScale="90000"/>
          </a:bodyPr>
          <a:lstStyle/>
          <a:p>
            <a:r>
              <a:rPr lang="pt-PT" altLang="pt-PT" b="1" dirty="0" smtClean="0">
                <a:latin typeface="Tahoma" panose="020B0604030504040204" pitchFamily="34" charset="0"/>
                <a:cs typeface="Tahoma" panose="020B0604030504040204" pitchFamily="34" charset="0"/>
              </a:rPr>
              <a:t>II – ATUAL Estrutura orgânica</a:t>
            </a:r>
            <a:endParaRPr lang="pt-PT" altLang="pt-PT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752492"/>
            <a:ext cx="12192000" cy="4375040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pt-P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Tutela - </a:t>
            </a:r>
            <a:r>
              <a:rPr lang="pt-PT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Ministério da Cultura e das Indústrias Criativas</a:t>
            </a:r>
            <a:r>
              <a:rPr lang="pt-P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dirigido por um </a:t>
            </a:r>
            <a:r>
              <a:rPr lang="pt-PT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Conservador, o ANCV </a:t>
            </a:r>
            <a:r>
              <a:rPr lang="pt-PT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possui os seguintes serviços: </a:t>
            </a:r>
          </a:p>
          <a:p>
            <a:pPr marL="457200" lvl="1" indent="0" algn="just">
              <a:lnSpc>
                <a:spcPct val="150000"/>
              </a:lnSpc>
              <a:buClr>
                <a:srgbClr val="FFC000"/>
              </a:buClr>
              <a:buNone/>
              <a:defRPr/>
            </a:pPr>
            <a:r>
              <a:rPr lang="pt-PT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*Direção Técnica dos Serviços de Arquivo;</a:t>
            </a:r>
          </a:p>
          <a:p>
            <a:pPr marL="457200" lvl="1" indent="0" algn="just">
              <a:lnSpc>
                <a:spcPct val="150000"/>
              </a:lnSpc>
              <a:buClr>
                <a:srgbClr val="FFC000"/>
              </a:buClr>
              <a:buNone/>
              <a:defRPr/>
            </a:pPr>
            <a:r>
              <a:rPr lang="pt-PT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*Direção de Comunicação Documental </a:t>
            </a:r>
          </a:p>
          <a:p>
            <a:pPr marL="457200" lvl="1" indent="0" algn="just">
              <a:lnSpc>
                <a:spcPct val="150000"/>
              </a:lnSpc>
              <a:buClr>
                <a:srgbClr val="FFC000"/>
              </a:buClr>
              <a:buNone/>
              <a:defRPr/>
            </a:pPr>
            <a:r>
              <a:rPr lang="pt-PT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*Direção de Pesquisa;</a:t>
            </a:r>
          </a:p>
          <a:p>
            <a:pPr marL="457200" lvl="1" indent="0">
              <a:lnSpc>
                <a:spcPct val="150000"/>
              </a:lnSpc>
              <a:buClr>
                <a:srgbClr val="FFC000"/>
              </a:buClr>
              <a:buNone/>
              <a:defRPr/>
            </a:pPr>
            <a:r>
              <a:rPr lang="pt-PT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*Departamento de Recursos Humanos, Patrimoniais e Financeiros. </a:t>
            </a:r>
          </a:p>
          <a:p>
            <a:pPr>
              <a:lnSpc>
                <a:spcPct val="150000"/>
              </a:lnSpc>
              <a:defRPr/>
            </a:pPr>
            <a:endParaRPr lang="pt-PT" dirty="0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06B84-8C6A-4E32-AE7E-C10BD7FF4044}" type="datetime1">
              <a:rPr lang="en-US" smtClean="0"/>
              <a:t>5/3/2018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35" y="14707"/>
            <a:ext cx="6383065" cy="6889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0" y="1"/>
            <a:ext cx="310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Lisboa 4 de Maio de 2018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234007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451579" y="1384664"/>
            <a:ext cx="9913107" cy="40816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PT" sz="3200" b="1" dirty="0" smtClean="0">
                <a:solidFill>
                  <a:schemeClr val="accent1"/>
                </a:solidFill>
              </a:rPr>
              <a:t>TEMA: </a:t>
            </a:r>
          </a:p>
          <a:p>
            <a:pPr marL="0" indent="0">
              <a:buNone/>
            </a:pPr>
            <a:r>
              <a:rPr lang="pt-PT" sz="3200" b="1" dirty="0" smtClean="0">
                <a:solidFill>
                  <a:schemeClr val="accent1"/>
                </a:solidFill>
              </a:rPr>
              <a:t>ARQUIVO NACIONAL DE CABO VERDE: </a:t>
            </a:r>
            <a:endParaRPr lang="pt-PT" sz="3200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PT" sz="3200" b="1" dirty="0" smtClean="0">
                <a:solidFill>
                  <a:schemeClr val="accent1"/>
                </a:solidFill>
              </a:rPr>
              <a:t>30 </a:t>
            </a:r>
            <a:r>
              <a:rPr lang="pt-PT" sz="3200" b="1" dirty="0" smtClean="0">
                <a:solidFill>
                  <a:schemeClr val="accent1"/>
                </a:solidFill>
              </a:rPr>
              <a:t>anos a Preservar e a Disseminar os Acervos Coloniais e Nacionais</a:t>
            </a:r>
          </a:p>
          <a:p>
            <a:pPr marL="0" indent="0">
              <a:buNone/>
            </a:pPr>
            <a:endParaRPr lang="pt-PT" sz="3200" b="1" dirty="0" smtClean="0"/>
          </a:p>
          <a:p>
            <a:pPr marL="0" indent="0">
              <a:buNone/>
            </a:pPr>
            <a:r>
              <a:rPr lang="pt-PT" sz="3200" b="1" dirty="0" smtClean="0"/>
              <a:t> </a:t>
            </a:r>
            <a:endParaRPr lang="pt-PT" sz="3200" dirty="0"/>
          </a:p>
        </p:txBody>
      </p:sp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46" y="0"/>
            <a:ext cx="5956308" cy="64623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1"/>
            <a:ext cx="310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Lisboa 4 de Maio de 2018</a:t>
            </a:r>
            <a:endParaRPr lang="pt-P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ângulo 2"/>
          <p:cNvSpPr>
            <a:spLocks noChangeArrowheads="1"/>
          </p:cNvSpPr>
          <p:nvPr/>
        </p:nvSpPr>
        <p:spPr bwMode="auto">
          <a:xfrm>
            <a:off x="606211" y="2270648"/>
            <a:ext cx="1028368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1988 a 2003 – </a:t>
            </a: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Arquivo Histórico nacional</a:t>
            </a:r>
            <a:r>
              <a:rPr lang="pt-PT" altLang="pt-PT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;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2003 – 2014 </a:t>
            </a:r>
            <a:r>
              <a:rPr lang="pt-PT" altLang="pt-PT" sz="3200" dirty="0" smtClean="0">
                <a:solidFill>
                  <a:schemeClr val="tx1"/>
                </a:solidFill>
                <a:latin typeface="Tahoma" panose="020B0604030504040204" pitchFamily="34" charset="0"/>
              </a:rPr>
              <a:t>- </a:t>
            </a: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Instituto do Arquivo Histórico </a:t>
            </a:r>
            <a:r>
              <a:rPr lang="pt-PT" altLang="pt-PT" sz="3200" b="1" dirty="0">
                <a:solidFill>
                  <a:schemeClr val="accent1"/>
                </a:solidFill>
                <a:latin typeface="Tahoma" panose="020B0604030504040204" pitchFamily="34" charset="0"/>
              </a:rPr>
              <a:t>N</a:t>
            </a: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acional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2014 – 2018 - </a:t>
            </a: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Arquivo </a:t>
            </a:r>
            <a:r>
              <a:rPr lang="pt-PT" altLang="pt-PT" sz="3200" b="1" dirty="0">
                <a:solidFill>
                  <a:schemeClr val="accent1"/>
                </a:solidFill>
                <a:latin typeface="Tahoma" panose="020B0604030504040204" pitchFamily="34" charset="0"/>
              </a:rPr>
              <a:t>Nacional de Cabo Verde</a:t>
            </a:r>
            <a:r>
              <a:rPr lang="pt-PT" altLang="pt-PT" sz="3200" dirty="0">
                <a:solidFill>
                  <a:schemeClr val="accent1"/>
                </a:solidFill>
                <a:latin typeface="Tahoma" panose="020B0604030504040204" pitchFamily="34" charset="0"/>
              </a:rPr>
              <a:t> (</a:t>
            </a:r>
            <a:r>
              <a:rPr lang="pt-PT" altLang="pt-PT" sz="3200" b="1" dirty="0">
                <a:solidFill>
                  <a:schemeClr val="accent1"/>
                </a:solidFill>
                <a:latin typeface="Tahoma" panose="020B0604030504040204" pitchFamily="34" charset="0"/>
              </a:rPr>
              <a:t>A.N.C.V</a:t>
            </a:r>
            <a:r>
              <a:rPr lang="pt-PT" altLang="pt-PT" sz="3200" dirty="0">
                <a:solidFill>
                  <a:schemeClr val="accent1"/>
                </a:solidFill>
                <a:latin typeface="Tahoma" panose="020B0604030504040204" pitchFamily="34" charset="0"/>
              </a:rPr>
              <a:t>)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4" y="0"/>
            <a:ext cx="6383065" cy="6889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0" y="1"/>
            <a:ext cx="310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Lisboa 4 de Maio de 2018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160979" y="780335"/>
            <a:ext cx="917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accent1"/>
                </a:solidFill>
              </a:rPr>
              <a:t>II.1. Evolução do </a:t>
            </a:r>
            <a:r>
              <a:rPr lang="pt-PT" sz="3600" b="1" dirty="0" smtClean="0">
                <a:solidFill>
                  <a:schemeClr val="accent1"/>
                </a:solidFill>
              </a:rPr>
              <a:t>Arquivo:</a:t>
            </a:r>
            <a:endParaRPr lang="pt-PT" sz="3600" b="1" dirty="0">
              <a:solidFill>
                <a:schemeClr val="accent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29905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3569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53409"/>
            <a:ext cx="6291618" cy="1049235"/>
          </a:xfrm>
        </p:spPr>
        <p:txBody>
          <a:bodyPr>
            <a:noAutofit/>
          </a:bodyPr>
          <a:lstStyle/>
          <a:p>
            <a:r>
              <a:rPr lang="pt-PT" b="1" dirty="0" smtClean="0"/>
              <a:t>ANCV: 5 Depósitos</a:t>
            </a:r>
            <a:br>
              <a:rPr lang="pt-PT" b="1" dirty="0" smtClean="0"/>
            </a:br>
            <a:r>
              <a:rPr lang="pt-PT" b="1" dirty="0" smtClean="0"/>
              <a:t>6.000 metros lineares</a:t>
            </a:r>
            <a:br>
              <a:rPr lang="pt-PT" b="1" dirty="0" smtClean="0"/>
            </a:br>
            <a:endParaRPr lang="pt-PT" b="1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5" y="3429000"/>
            <a:ext cx="5188255" cy="344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9FDB-FF3C-4EC3-8407-8450CAE2B52E}" type="datetime1">
              <a:rPr lang="en-US" smtClean="0"/>
              <a:t>5/3/2018</a:t>
            </a:fld>
            <a:endParaRPr lang="en-US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1"/>
            <a:ext cx="515721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0636"/>
            <a:ext cx="515721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ângulo 2"/>
          <p:cNvSpPr/>
          <p:nvPr/>
        </p:nvSpPr>
        <p:spPr>
          <a:xfrm>
            <a:off x="450376" y="1927262"/>
            <a:ext cx="5390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chemeClr val="accent1"/>
                </a:solidFill>
              </a:rPr>
              <a:t>ARQUIVOS ORGANIZADOS</a:t>
            </a:r>
          </a:p>
        </p:txBody>
      </p:sp>
    </p:spTree>
    <p:extLst>
      <p:ext uri="{BB962C8B-B14F-4D97-AF65-F5344CB8AC3E}">
        <p14:creationId xmlns:p14="http://schemas.microsoft.com/office/powerpoint/2010/main" val="195602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ângulo 10"/>
          <p:cNvSpPr>
            <a:spLocks noChangeArrowheads="1"/>
          </p:cNvSpPr>
          <p:nvPr/>
        </p:nvSpPr>
        <p:spPr bwMode="auto">
          <a:xfrm>
            <a:off x="1919288" y="188913"/>
            <a:ext cx="7993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pt-PT" b="1" dirty="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fr-FR" altLang="pt-PT" sz="3200" b="1" dirty="0">
                <a:solidFill>
                  <a:schemeClr val="accent1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ARQUIVOS POR ORGANIZAR</a:t>
            </a:r>
            <a:endParaRPr lang="pt-PT" altLang="pt-PT" sz="32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7545"/>
            <a:ext cx="6096002" cy="4230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1" y="2627544"/>
            <a:ext cx="6096000" cy="4230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49778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b="1" dirty="0" smtClean="0"/>
              <a:t>III. Arquivos coloniais: </a:t>
            </a:r>
            <a:r>
              <a:rPr lang="pt-PT" b="1" dirty="0" smtClean="0"/>
              <a:t>fundos </a:t>
            </a:r>
            <a:r>
              <a:rPr lang="pt-PT" b="1" dirty="0" smtClean="0"/>
              <a:t>no ANCV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4083" y="1853754"/>
            <a:ext cx="12107917" cy="4294798"/>
          </a:xfrm>
        </p:spPr>
        <p:txBody>
          <a:bodyPr>
            <a:noAutofit/>
          </a:bodyPr>
          <a:lstStyle/>
          <a:p>
            <a:pPr algn="just"/>
            <a:r>
              <a:rPr lang="pt-PT" sz="2400" b="1" dirty="0" smtClean="0">
                <a:solidFill>
                  <a:schemeClr val="accent1"/>
                </a:solidFill>
              </a:rPr>
              <a:t>NATUREZA DOS FUNDOS </a:t>
            </a:r>
            <a:r>
              <a:rPr lang="pt-PT" sz="2400" b="1" dirty="0" smtClean="0"/>
              <a:t>- documentos </a:t>
            </a:r>
            <a:r>
              <a:rPr lang="pt-PT" sz="2400" b="1" dirty="0" smtClean="0"/>
              <a:t>da administração colonial </a:t>
            </a:r>
            <a:r>
              <a:rPr lang="pt-PT" sz="2400" b="1" dirty="0" smtClean="0"/>
              <a:t>ultramarina (</a:t>
            </a:r>
            <a:r>
              <a:rPr lang="pt-PT" sz="2400" b="1" dirty="0" smtClean="0">
                <a:solidFill>
                  <a:schemeClr val="accent1"/>
                </a:solidFill>
              </a:rPr>
              <a:t>instrumentos de pesquisa repertórios e catálogos</a:t>
            </a:r>
            <a:r>
              <a:rPr lang="pt-PT" sz="2400" b="1" dirty="0" smtClean="0"/>
              <a:t>)</a:t>
            </a:r>
            <a:r>
              <a:rPr lang="pt-PT" sz="2400" dirty="0" smtClean="0"/>
              <a:t>: </a:t>
            </a:r>
            <a:endParaRPr lang="pt-PT" sz="2400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PT" sz="2400" b="1" dirty="0" smtClean="0">
                <a:solidFill>
                  <a:schemeClr val="accent1"/>
                </a:solidFill>
              </a:rPr>
              <a:t>Secretaria Geral do Governo da Província de Cabo Verde;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PT" sz="2400" b="1" dirty="0" smtClean="0">
                <a:solidFill>
                  <a:schemeClr val="accent1"/>
                </a:solidFill>
              </a:rPr>
              <a:t>Repartição Provincial dos Serviços da Administração Civil;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PT" sz="2400" b="1" dirty="0" smtClean="0">
                <a:solidFill>
                  <a:schemeClr val="accent1"/>
                </a:solidFill>
              </a:rPr>
              <a:t>Repartição Provincial dos Serviços Aduaneiros;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PT" sz="2400" b="1" dirty="0" smtClean="0">
                <a:solidFill>
                  <a:schemeClr val="accent1"/>
                </a:solidFill>
              </a:rPr>
              <a:t>Instituto do Trabalho, Previdência e Ação Social;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PT" sz="2400" b="1" dirty="0" smtClean="0">
                <a:solidFill>
                  <a:schemeClr val="accent1"/>
                </a:solidFill>
              </a:rPr>
              <a:t>Cartório Notarial da Praia, 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t-PT" sz="2400" b="1" dirty="0" smtClean="0">
                <a:solidFill>
                  <a:schemeClr val="accent1"/>
                </a:solidFill>
              </a:rPr>
              <a:t>Registos </a:t>
            </a:r>
            <a:r>
              <a:rPr lang="pt-PT" sz="2400" b="1" dirty="0" smtClean="0">
                <a:solidFill>
                  <a:schemeClr val="accent1"/>
                </a:solidFill>
              </a:rPr>
              <a:t>Paroquiais</a:t>
            </a:r>
            <a:r>
              <a:rPr lang="pt-PT" sz="2400" b="1" dirty="0" smtClean="0">
                <a:solidFill>
                  <a:schemeClr val="accent1"/>
                </a:solidFill>
              </a:rPr>
              <a:t>, datados de 1651 a 1975.</a:t>
            </a:r>
            <a:endParaRPr lang="pt-PT" sz="2400" b="1" dirty="0">
              <a:solidFill>
                <a:schemeClr val="accent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3065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4384" y="674824"/>
            <a:ext cx="10187427" cy="662657"/>
          </a:xfrm>
        </p:spPr>
        <p:txBody>
          <a:bodyPr>
            <a:normAutofit fontScale="90000"/>
          </a:bodyPr>
          <a:lstStyle/>
          <a:p>
            <a:r>
              <a:rPr lang="pt-PT" sz="2400" b="1" dirty="0" smtClean="0"/>
              <a:t>IV. TIPOLOGIA dos </a:t>
            </a:r>
            <a:r>
              <a:rPr lang="pt-PT" sz="2400" b="1" dirty="0" smtClean="0"/>
              <a:t>fundos </a:t>
            </a:r>
            <a:r>
              <a:rPr lang="pt-PT" sz="2400" b="1" dirty="0"/>
              <a:t>coloniais no </a:t>
            </a:r>
            <a:r>
              <a:rPr lang="pt-PT" sz="2400" b="1" dirty="0" smtClean="0"/>
              <a:t>ANCV (I)</a:t>
            </a:r>
            <a:r>
              <a:rPr lang="pt-PT" sz="2400" dirty="0" smtClean="0"/>
              <a:t/>
            </a:r>
            <a:br>
              <a:rPr lang="pt-PT" sz="2400" dirty="0" smtClean="0"/>
            </a:b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14736"/>
            <a:ext cx="12192000" cy="58432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2400" b="1" dirty="0">
                <a:solidFill>
                  <a:schemeClr val="accent1"/>
                </a:solidFill>
              </a:rPr>
              <a:t>P</a:t>
            </a:r>
            <a:r>
              <a:rPr lang="pt-PT" sz="2400" b="1" dirty="0" smtClean="0">
                <a:solidFill>
                  <a:schemeClr val="accent1"/>
                </a:solidFill>
              </a:rPr>
              <a:t>atrimónio documental: 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legislações</a:t>
            </a:r>
            <a:r>
              <a:rPr lang="pt-PT" sz="2400" b="1" dirty="0" smtClean="0">
                <a:solidFill>
                  <a:schemeClr val="accent1"/>
                </a:solidFill>
              </a:rPr>
              <a:t>, </a:t>
            </a:r>
            <a:r>
              <a:rPr lang="pt-PT" sz="2400" b="1" dirty="0" smtClean="0">
                <a:solidFill>
                  <a:schemeClr val="accent1"/>
                </a:solidFill>
              </a:rPr>
              <a:t>cartas</a:t>
            </a:r>
            <a:r>
              <a:rPr lang="pt-PT" sz="2400" b="1" dirty="0" smtClean="0">
                <a:solidFill>
                  <a:schemeClr val="accent1"/>
                </a:solidFill>
              </a:rPr>
              <a:t>, regimentos, provisões e consultas sobre diversos assuntos de Cabo Verde e das ex-colónias </a:t>
            </a:r>
            <a:r>
              <a:rPr lang="pt-PT" sz="2400" b="1" dirty="0" smtClean="0">
                <a:solidFill>
                  <a:schemeClr val="accent1"/>
                </a:solidFill>
              </a:rPr>
              <a:t>portuguesas</a:t>
            </a:r>
            <a:r>
              <a:rPr lang="pt-PT" sz="2400" b="1" dirty="0" smtClean="0"/>
              <a:t>; 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instruções </a:t>
            </a:r>
            <a:r>
              <a:rPr lang="pt-PT" sz="2400" b="1" dirty="0" smtClean="0">
                <a:solidFill>
                  <a:schemeClr val="accent1"/>
                </a:solidFill>
              </a:rPr>
              <a:t>referentes </a:t>
            </a:r>
            <a:r>
              <a:rPr lang="pt-PT" sz="2400" b="1" dirty="0" smtClean="0"/>
              <a:t>à </a:t>
            </a:r>
            <a:r>
              <a:rPr lang="pt-PT" sz="2400" b="1" dirty="0" smtClean="0">
                <a:solidFill>
                  <a:schemeClr val="accent1"/>
                </a:solidFill>
              </a:rPr>
              <a:t>administração política, económica e eclesiástica do território</a:t>
            </a:r>
            <a:r>
              <a:rPr lang="pt-PT" sz="2400" b="1" dirty="0" smtClean="0"/>
              <a:t>; </a:t>
            </a:r>
            <a:endParaRPr lang="pt-PT" sz="2400" b="1" dirty="0" smtClean="0"/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normas </a:t>
            </a:r>
            <a:r>
              <a:rPr lang="pt-PT" sz="2400" b="1" dirty="0" smtClean="0">
                <a:solidFill>
                  <a:schemeClr val="accent1"/>
                </a:solidFill>
              </a:rPr>
              <a:t>de explorações agrícolas, plantações e missões</a:t>
            </a:r>
            <a:r>
              <a:rPr lang="pt-PT" sz="2400" b="1" dirty="0" smtClean="0"/>
              <a:t>; </a:t>
            </a:r>
            <a:endParaRPr lang="pt-PT" sz="2400" b="1" dirty="0" smtClean="0"/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providências </a:t>
            </a:r>
            <a:r>
              <a:rPr lang="pt-PT" sz="2400" b="1" dirty="0" smtClean="0">
                <a:solidFill>
                  <a:schemeClr val="accent1"/>
                </a:solidFill>
              </a:rPr>
              <a:t>e preceitos sobre o comércio, navegação, escravos e emigração</a:t>
            </a:r>
            <a:r>
              <a:rPr lang="pt-PT" sz="2400" b="1" dirty="0" smtClean="0"/>
              <a:t>; </a:t>
            </a:r>
            <a:r>
              <a:rPr lang="pt-PT" sz="2400" b="1" dirty="0" smtClean="0">
                <a:solidFill>
                  <a:schemeClr val="accent1"/>
                </a:solidFill>
              </a:rPr>
              <a:t>estatísticas demográficas e habitacionais</a:t>
            </a:r>
            <a:r>
              <a:rPr lang="pt-PT" sz="2400" b="1" dirty="0" smtClean="0"/>
              <a:t>;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endParaRPr lang="pt-PT" sz="2400" b="1" dirty="0" smtClean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memórias </a:t>
            </a:r>
            <a:r>
              <a:rPr lang="pt-PT" sz="2400" b="1" dirty="0" smtClean="0">
                <a:solidFill>
                  <a:schemeClr val="accent1"/>
                </a:solidFill>
              </a:rPr>
              <a:t>sobre a colonização e emigração</a:t>
            </a:r>
            <a:r>
              <a:rPr lang="pt-PT" sz="2400" b="1" dirty="0" smtClean="0"/>
              <a:t>;</a:t>
            </a:r>
            <a:r>
              <a:rPr lang="pt-PT" sz="2400" b="1" dirty="0" smtClean="0">
                <a:solidFill>
                  <a:schemeClr val="accent1"/>
                </a:solidFill>
              </a:rPr>
              <a:t> </a:t>
            </a:r>
            <a:endParaRPr lang="pt-PT" sz="2400" b="1" dirty="0" smtClean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requerimentos</a:t>
            </a:r>
            <a:r>
              <a:rPr lang="pt-PT" sz="2400" b="1" dirty="0" smtClean="0">
                <a:solidFill>
                  <a:schemeClr val="accent1"/>
                </a:solidFill>
              </a:rPr>
              <a:t>, queixas, representações ou petições de moradores, pedidos de socorro, lutas contra a fome e secas, relações de donativos</a:t>
            </a:r>
            <a:r>
              <a:rPr lang="pt-PT" sz="2400" b="1" dirty="0" smtClean="0"/>
              <a:t>, etc.</a:t>
            </a:r>
          </a:p>
          <a:p>
            <a:pPr algn="just"/>
            <a:endParaRPr lang="pt-PT" sz="24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67" y="-14084"/>
            <a:ext cx="6383065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0392" y="330370"/>
            <a:ext cx="9291215" cy="1049235"/>
          </a:xfrm>
        </p:spPr>
        <p:txBody>
          <a:bodyPr/>
          <a:lstStyle/>
          <a:p>
            <a:r>
              <a:rPr lang="pt-PT" dirty="0" smtClean="0"/>
              <a:t>Oficina de tratamento</a:t>
            </a:r>
            <a:endParaRPr lang="pt-PT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9FDB-FF3C-4EC3-8407-8450CAE2B52E}" type="datetime1">
              <a:rPr lang="en-US" smtClean="0"/>
              <a:t>5/3/2018</a:t>
            </a:fld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60960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6D2B28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438401"/>
            <a:ext cx="6109775" cy="4419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1847850" y="188913"/>
            <a:ext cx="80645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PT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de Restauro</a:t>
            </a:r>
            <a:endParaRPr lang="pt-PT" sz="3200" dirty="0">
              <a:solidFill>
                <a:schemeClr val="accent1"/>
              </a:solidFill>
            </a:endParaRPr>
          </a:p>
        </p:txBody>
      </p:sp>
      <p:pic>
        <p:nvPicPr>
          <p:cNvPr id="24579" name="Picture 7" descr="C:\Users\UtilizadorMD\Documents\CODJETA\DIRECÇÃO DE COMUNICAÇÃO\PC DIRECÇÃO DE COMUNICAÇÃO\ÁLBUM DE FOTOS ANCV\FOTOS DO FOTÓGRAFO\6D2B28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83076"/>
            <a:ext cx="6096000" cy="387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84"/>
            <a:ext cx="6096000" cy="38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8125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/>
          <p:cNvSpPr>
            <a:spLocks noGrp="1"/>
          </p:cNvSpPr>
          <p:nvPr>
            <p:ph type="title"/>
          </p:nvPr>
        </p:nvSpPr>
        <p:spPr>
          <a:xfrm>
            <a:off x="1332089" y="188914"/>
            <a:ext cx="9934222" cy="1955975"/>
          </a:xfrm>
        </p:spPr>
        <p:txBody>
          <a:bodyPr rtlCol="0">
            <a:norm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de Microfilmagem e </a:t>
            </a: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/>
              <a:t>Digitalização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62" y="2699726"/>
            <a:ext cx="6069538" cy="415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726"/>
            <a:ext cx="6122462" cy="407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485540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/>
              <a:t>OFICINA DE ENCADERNAÇÃO</a:t>
            </a:r>
            <a:endParaRPr lang="pt-PT" b="1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9FDB-FF3C-4EC3-8407-8450CAE2B52E}" type="datetime1">
              <a:rPr lang="en-US" smtClean="0"/>
              <a:t>5/3/2018</a:t>
            </a:fld>
            <a:endParaRPr lang="en-US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727"/>
            <a:ext cx="6096000" cy="4052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512" y="2825727"/>
            <a:ext cx="6128487" cy="407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78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ângulo 8"/>
          <p:cNvSpPr>
            <a:spLocks noChangeArrowheads="1"/>
          </p:cNvSpPr>
          <p:nvPr/>
        </p:nvSpPr>
        <p:spPr bwMode="auto">
          <a:xfrm>
            <a:off x="1774826" y="1"/>
            <a:ext cx="8353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PARCERIA ESTRATÉGICA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Pólo </a:t>
            </a:r>
            <a:r>
              <a:rPr lang="pt-PT" altLang="pt-PT" sz="3200" b="1" dirty="0">
                <a:solidFill>
                  <a:schemeClr val="accent1"/>
                </a:solidFill>
                <a:latin typeface="Tahoma" panose="020B0604030504040204" pitchFamily="34" charset="0"/>
              </a:rPr>
              <a:t>dos Registos Notariados e Identificação da Praia (RNI) Praia</a:t>
            </a:r>
            <a:endParaRPr lang="pt-PT" altLang="pt-PT" sz="3200" dirty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pic>
        <p:nvPicPr>
          <p:cNvPr id="32771" name="Picture 4" descr="L:\DIRECÇÃO DE COMUNICAÇÃO\ACTIVIDADES\VÍDEO APRESENTAÇÃO ANCV\IMAGENS\IMAGENS DO FOTÓGRAFO\6D2B2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47" y="1502653"/>
            <a:ext cx="8319911" cy="5355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8214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56848" y="16472"/>
            <a:ext cx="8099521" cy="488496"/>
          </a:xfrm>
        </p:spPr>
        <p:txBody>
          <a:bodyPr>
            <a:normAutofit fontScale="90000"/>
          </a:bodyPr>
          <a:lstStyle/>
          <a:p>
            <a:r>
              <a:rPr lang="pt-PT" b="1" dirty="0" smtClean="0"/>
              <a:t>Localização geográfica</a:t>
            </a:r>
            <a:endParaRPr lang="pt-PT" b="1" dirty="0"/>
          </a:p>
        </p:txBody>
      </p:sp>
      <p:pic>
        <p:nvPicPr>
          <p:cNvPr id="6148" name="Picture 4" descr="Resultado de imagem para mapa de cabo ver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212"/>
            <a:ext cx="4173933" cy="388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sultado de imagem para mapa de cabo ver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33" y="2970614"/>
            <a:ext cx="4751703" cy="3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sultado de imagem para mapa de cabo ver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6652" cy="309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65" y="2970613"/>
            <a:ext cx="3744036" cy="38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3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30601" y="114953"/>
            <a:ext cx="9291215" cy="1049235"/>
          </a:xfrm>
        </p:spPr>
        <p:txBody>
          <a:bodyPr/>
          <a:lstStyle/>
          <a:p>
            <a:r>
              <a:rPr lang="pt-PT" dirty="0" smtClean="0"/>
              <a:t>Formação interna e externa</a:t>
            </a:r>
            <a:br>
              <a:rPr lang="pt-PT" dirty="0" smtClean="0"/>
            </a:br>
            <a:endParaRPr lang="pt-PT" dirty="0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91020"/>
            <a:ext cx="6096000" cy="405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108231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E:\DIRECÇÃO DE COMUNICAÇÃO\ÁLBUM DE FOTOS ANCV\AME\Fotu Platau\100ND70S\DSC_7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0066"/>
            <a:ext cx="6096000" cy="42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25" y="2641600"/>
            <a:ext cx="6060274" cy="421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815737" y="1128566"/>
            <a:ext cx="967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accent1"/>
                </a:solidFill>
              </a:rPr>
              <a:t>DISSEMINAÇÃO E EDUCAÇÃO PATRIMONIAL</a:t>
            </a:r>
            <a:endParaRPr lang="pt-P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88855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295" y="480996"/>
            <a:ext cx="9603275" cy="1049235"/>
          </a:xfrm>
        </p:spPr>
        <p:txBody>
          <a:bodyPr>
            <a:normAutofit/>
          </a:bodyPr>
          <a:lstStyle/>
          <a:p>
            <a:r>
              <a:rPr lang="pt-PT" sz="2400" b="1" dirty="0" smtClean="0"/>
              <a:t>Projeto de Recuperação do Acervo de Cabo Verde em </a:t>
            </a:r>
            <a:r>
              <a:rPr lang="pt-PT" sz="2400" b="1" dirty="0" smtClean="0"/>
              <a:t>Portugal </a:t>
            </a:r>
            <a:r>
              <a:rPr lang="pt-PT" sz="2400" dirty="0" smtClean="0"/>
              <a:t>- </a:t>
            </a:r>
            <a:r>
              <a:rPr lang="pt-PT" sz="2400" b="1" dirty="0" smtClean="0"/>
              <a:t>Projeto Resgate</a:t>
            </a: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9022" y="1583030"/>
            <a:ext cx="12192000" cy="38009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b="1" dirty="0" smtClean="0">
                <a:solidFill>
                  <a:schemeClr val="accent1"/>
                </a:solidFill>
              </a:rPr>
              <a:t>NOME: </a:t>
            </a:r>
            <a:r>
              <a:rPr lang="pt-PT" b="1" dirty="0" smtClean="0"/>
              <a:t>Projeto Resgate, (</a:t>
            </a:r>
            <a:r>
              <a:rPr lang="pt-PT" b="1" dirty="0" smtClean="0">
                <a:solidFill>
                  <a:schemeClr val="accent1"/>
                </a:solidFill>
              </a:rPr>
              <a:t>I FASE 2012-14</a:t>
            </a:r>
            <a:r>
              <a:rPr lang="pt-PT" b="1" dirty="0" smtClean="0"/>
              <a:t>) </a:t>
            </a:r>
          </a:p>
          <a:p>
            <a:pPr marL="0" indent="0" algn="just">
              <a:buNone/>
            </a:pPr>
            <a:r>
              <a:rPr lang="pt-PT" b="1" dirty="0" smtClean="0">
                <a:solidFill>
                  <a:schemeClr val="accent1"/>
                </a:solidFill>
              </a:rPr>
              <a:t>PROPIEDADE: </a:t>
            </a:r>
            <a:r>
              <a:rPr lang="pt-PT" dirty="0" smtClean="0"/>
              <a:t>Ministério da Cultura de Cabo Verde;</a:t>
            </a:r>
          </a:p>
          <a:p>
            <a:pPr marL="0" indent="0" algn="just">
              <a:buNone/>
            </a:pPr>
            <a:r>
              <a:rPr lang="pt-PT" b="1" dirty="0" smtClean="0">
                <a:solidFill>
                  <a:schemeClr val="accent1"/>
                </a:solidFill>
              </a:rPr>
              <a:t>OBJETIVOS</a:t>
            </a:r>
            <a:r>
              <a:rPr lang="pt-PT" dirty="0" smtClean="0"/>
              <a:t>: </a:t>
            </a:r>
            <a:r>
              <a:rPr lang="pt-PT" b="1" dirty="0"/>
              <a:t>Apostar na reestruturação e modernização do </a:t>
            </a:r>
            <a:r>
              <a:rPr lang="pt-PT" b="1" dirty="0" smtClean="0"/>
              <a:t>ANCV; </a:t>
            </a:r>
            <a:r>
              <a:rPr lang="pt-PT" b="1" dirty="0" smtClean="0"/>
              <a:t>facilitar </a:t>
            </a:r>
            <a:r>
              <a:rPr lang="pt-PT" b="1" dirty="0" smtClean="0"/>
              <a:t>a investigação da história colonial </a:t>
            </a:r>
            <a:r>
              <a:rPr lang="pt-PT" dirty="0" smtClean="0"/>
              <a:t>- </a:t>
            </a:r>
            <a:r>
              <a:rPr lang="pt-PT" b="1" dirty="0" smtClean="0"/>
              <a:t>historiadores/pesquisadores e </a:t>
            </a:r>
            <a:r>
              <a:rPr lang="pt-PT" b="1" dirty="0" smtClean="0"/>
              <a:t>estudantes</a:t>
            </a:r>
            <a:r>
              <a:rPr lang="pt-PT" dirty="0" smtClean="0"/>
              <a:t>;</a:t>
            </a:r>
          </a:p>
          <a:p>
            <a:pPr marL="0" indent="0" algn="just">
              <a:buNone/>
            </a:pPr>
            <a:r>
              <a:rPr lang="pt-PT" b="1" dirty="0" smtClean="0">
                <a:solidFill>
                  <a:schemeClr val="accent1"/>
                </a:solidFill>
              </a:rPr>
              <a:t>ONDE</a:t>
            </a:r>
            <a:r>
              <a:rPr lang="pt-PT" b="1" dirty="0">
                <a:solidFill>
                  <a:schemeClr val="accent1"/>
                </a:solidFill>
              </a:rPr>
              <a:t>: </a:t>
            </a:r>
            <a:r>
              <a:rPr lang="pt-PT" b="1" dirty="0"/>
              <a:t>Arquivo Histórico Ultramarino (Portugal) </a:t>
            </a:r>
          </a:p>
          <a:p>
            <a:pPr marL="0" indent="0" algn="just">
              <a:buNone/>
            </a:pPr>
            <a:r>
              <a:rPr lang="pt-PT" b="1" dirty="0" smtClean="0">
                <a:solidFill>
                  <a:schemeClr val="accent1"/>
                </a:solidFill>
              </a:rPr>
              <a:t>COMO</a:t>
            </a:r>
            <a:r>
              <a:rPr lang="pt-PT" b="1" dirty="0" smtClean="0">
                <a:solidFill>
                  <a:schemeClr val="accent1"/>
                </a:solidFill>
              </a:rPr>
              <a:t>? </a:t>
            </a:r>
            <a:r>
              <a:rPr lang="pt-PT" b="1" dirty="0" smtClean="0"/>
              <a:t>DIGITALIZAÇÃO E </a:t>
            </a:r>
            <a:r>
              <a:rPr lang="pt-PT" b="1" dirty="0" smtClean="0"/>
              <a:t>DISSEMINAÇÃO (</a:t>
            </a:r>
            <a:r>
              <a:rPr lang="pt-PT" b="1" dirty="0" smtClean="0"/>
              <a:t>microfilmes, CD-</a:t>
            </a:r>
            <a:r>
              <a:rPr lang="pt-PT" b="1" dirty="0" err="1" smtClean="0"/>
              <a:t>ROM’s</a:t>
            </a:r>
            <a:r>
              <a:rPr lang="pt-PT" b="1" dirty="0" smtClean="0"/>
              <a:t> </a:t>
            </a:r>
            <a:r>
              <a:rPr lang="pt-PT" b="1" dirty="0" smtClean="0"/>
              <a:t>ou </a:t>
            </a:r>
            <a:r>
              <a:rPr lang="pt-PT" b="1" dirty="0" smtClean="0"/>
              <a:t>Catálogos e </a:t>
            </a:r>
            <a:r>
              <a:rPr lang="pt-PT" b="1" dirty="0" smtClean="0"/>
              <a:t>Repertórios), </a:t>
            </a:r>
            <a:r>
              <a:rPr lang="pt-PT" b="1" dirty="0" smtClean="0"/>
              <a:t>etc.;  </a:t>
            </a:r>
          </a:p>
          <a:p>
            <a:pPr marL="0" indent="0" algn="just">
              <a:buNone/>
            </a:pPr>
            <a:r>
              <a:rPr lang="pt-PT" b="1" dirty="0" smtClean="0">
                <a:solidFill>
                  <a:schemeClr val="accent1"/>
                </a:solidFill>
              </a:rPr>
              <a:t>PERÍODO: </a:t>
            </a:r>
            <a:r>
              <a:rPr lang="pt-PT" b="1" dirty="0"/>
              <a:t>1602 a 1781 </a:t>
            </a:r>
            <a:r>
              <a:rPr lang="pt-PT" dirty="0" smtClean="0"/>
              <a:t>de </a:t>
            </a:r>
            <a:r>
              <a:rPr lang="pt-PT" b="1" dirty="0" smtClean="0"/>
              <a:t>administração </a:t>
            </a:r>
            <a:r>
              <a:rPr lang="pt-PT" b="1" dirty="0" smtClean="0"/>
              <a:t>colonial portuguesa </a:t>
            </a:r>
            <a:r>
              <a:rPr lang="pt-PT" dirty="0" smtClean="0"/>
              <a:t>em Cabo </a:t>
            </a:r>
            <a:r>
              <a:rPr lang="pt-PT" dirty="0" smtClean="0"/>
              <a:t>Verde;</a:t>
            </a:r>
          </a:p>
          <a:p>
            <a:pPr marL="0" indent="0" algn="just">
              <a:buNone/>
            </a:pPr>
            <a:r>
              <a:rPr lang="pt-PT" b="1" dirty="0" smtClean="0"/>
              <a:t> </a:t>
            </a:r>
          </a:p>
          <a:p>
            <a:pPr marL="0" indent="0" algn="just">
              <a:buNone/>
            </a:pPr>
            <a:endParaRPr lang="pt-PT" b="1" dirty="0"/>
          </a:p>
          <a:p>
            <a:pPr marL="0" indent="0" algn="just">
              <a:buNone/>
            </a:pPr>
            <a:endParaRPr lang="pt-PT" dirty="0" smtClean="0"/>
          </a:p>
          <a:p>
            <a:pPr algn="just"/>
            <a:endParaRPr lang="pt-PT" dirty="0" smtClean="0"/>
          </a:p>
          <a:p>
            <a:endParaRPr lang="pt-PT" dirty="0"/>
          </a:p>
        </p:txBody>
      </p:sp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51095" cy="62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05045"/>
            <a:ext cx="12055522" cy="63776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O QUE É:</a:t>
            </a:r>
            <a:r>
              <a:rPr lang="pt-PT" sz="2400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 smtClean="0">
                <a:solidFill>
                  <a:schemeClr val="accent1"/>
                </a:solidFill>
              </a:rPr>
              <a:t>112 </a:t>
            </a:r>
            <a:r>
              <a:rPr lang="pt-PT" sz="2400" b="1" dirty="0">
                <a:solidFill>
                  <a:schemeClr val="accent1"/>
                </a:solidFill>
              </a:rPr>
              <a:t>caixas </a:t>
            </a:r>
            <a:r>
              <a:rPr lang="pt-PT" sz="2400" dirty="0" smtClean="0">
                <a:solidFill>
                  <a:schemeClr val="accent1"/>
                </a:solidFill>
              </a:rPr>
              <a:t>- </a:t>
            </a:r>
            <a:r>
              <a:rPr lang="pt-PT" sz="2400" dirty="0">
                <a:solidFill>
                  <a:schemeClr val="accent1"/>
                </a:solidFill>
              </a:rPr>
              <a:t>Sala dos Códices do Arquivo Histórico </a:t>
            </a:r>
            <a:r>
              <a:rPr lang="pt-PT" sz="2400" dirty="0" smtClean="0">
                <a:solidFill>
                  <a:schemeClr val="accent1"/>
                </a:solidFill>
              </a:rPr>
              <a:t>Ultramarino; cada </a:t>
            </a:r>
            <a:r>
              <a:rPr lang="pt-PT" sz="2400" dirty="0">
                <a:solidFill>
                  <a:schemeClr val="accent1"/>
                </a:solidFill>
              </a:rPr>
              <a:t>caixa </a:t>
            </a:r>
            <a:r>
              <a:rPr lang="pt-PT" sz="2400" dirty="0" smtClean="0">
                <a:solidFill>
                  <a:schemeClr val="accent1"/>
                </a:solidFill>
              </a:rPr>
              <a:t>contém cerca </a:t>
            </a:r>
            <a:r>
              <a:rPr lang="pt-PT" sz="2400" dirty="0">
                <a:solidFill>
                  <a:schemeClr val="accent1"/>
                </a:solidFill>
              </a:rPr>
              <a:t>de </a:t>
            </a:r>
            <a:r>
              <a:rPr lang="pt-PT" sz="2400" b="1" dirty="0">
                <a:solidFill>
                  <a:schemeClr val="accent1"/>
                </a:solidFill>
              </a:rPr>
              <a:t>800 </a:t>
            </a:r>
            <a:r>
              <a:rPr lang="pt-PT" sz="2400" b="1" dirty="0" smtClean="0">
                <a:solidFill>
                  <a:schemeClr val="accent1"/>
                </a:solidFill>
              </a:rPr>
              <a:t>fólios</a:t>
            </a:r>
            <a:r>
              <a:rPr lang="pt-PT" sz="2400" dirty="0" smtClean="0">
                <a:solidFill>
                  <a:schemeClr val="accent1"/>
                </a:solidFill>
              </a:rPr>
              <a:t>; </a:t>
            </a:r>
            <a:r>
              <a:rPr lang="pt-PT" sz="2400" b="1" dirty="0" smtClean="0">
                <a:solidFill>
                  <a:schemeClr val="accent1"/>
                </a:solidFill>
              </a:rPr>
              <a:t>85.120 </a:t>
            </a:r>
            <a:r>
              <a:rPr lang="pt-PT" sz="2400" b="1" dirty="0">
                <a:solidFill>
                  <a:schemeClr val="accent1"/>
                </a:solidFill>
              </a:rPr>
              <a:t>processos </a:t>
            </a:r>
            <a:r>
              <a:rPr lang="pt-PT" sz="2400" b="1" dirty="0" smtClean="0">
                <a:solidFill>
                  <a:schemeClr val="accent1"/>
                </a:solidFill>
              </a:rPr>
              <a:t>foram recuperados</a:t>
            </a:r>
            <a:r>
              <a:rPr lang="pt-PT" sz="2400" b="1" dirty="0">
                <a:solidFill>
                  <a:schemeClr val="accent1"/>
                </a:solidFill>
              </a:rPr>
              <a:t>, muitos, em mau estado de </a:t>
            </a:r>
            <a:r>
              <a:rPr lang="pt-PT" sz="2400" b="1" dirty="0" smtClean="0">
                <a:solidFill>
                  <a:schemeClr val="accent1"/>
                </a:solidFill>
              </a:rPr>
              <a:t>conservação</a:t>
            </a:r>
            <a:r>
              <a:rPr lang="pt-PT" sz="2400" dirty="0" smtClean="0">
                <a:solidFill>
                  <a:schemeClr val="accent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6 </a:t>
            </a:r>
            <a:r>
              <a:rPr lang="pt-PT" sz="2400" b="1" dirty="0">
                <a:solidFill>
                  <a:schemeClr val="accent1"/>
                </a:solidFill>
              </a:rPr>
              <a:t>livros de REGISTO DE CARTAS RÉGIAS</a:t>
            </a:r>
            <a:r>
              <a:rPr lang="pt-PT" sz="2400" dirty="0">
                <a:solidFill>
                  <a:schemeClr val="accent1"/>
                </a:solidFill>
              </a:rPr>
              <a:t>, </a:t>
            </a:r>
            <a:r>
              <a:rPr lang="pt-PT" sz="2400" b="1" dirty="0">
                <a:solidFill>
                  <a:schemeClr val="accent1"/>
                </a:solidFill>
              </a:rPr>
              <a:t>PROVISÕES E OUTRAS ORDENS PARA CABO VERDE, GUINÉ E S. TOMÉ, DO CONSELHO </a:t>
            </a:r>
            <a:r>
              <a:rPr lang="pt-PT" sz="2400" b="1" dirty="0" smtClean="0">
                <a:solidFill>
                  <a:schemeClr val="accent1"/>
                </a:solidFill>
              </a:rPr>
              <a:t>ULTRAMARINO</a:t>
            </a:r>
            <a:r>
              <a:rPr lang="pt-PT" sz="2400" dirty="0" smtClean="0">
                <a:solidFill>
                  <a:schemeClr val="accent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3</a:t>
            </a:r>
            <a:r>
              <a:rPr lang="pt-PT" sz="2400" b="1" dirty="0">
                <a:solidFill>
                  <a:schemeClr val="accent1"/>
                </a:solidFill>
              </a:rPr>
              <a:t>. 588 páginas</a:t>
            </a:r>
            <a:r>
              <a:rPr lang="pt-PT" sz="2400" dirty="0">
                <a:solidFill>
                  <a:schemeClr val="accent1"/>
                </a:solidFill>
              </a:rPr>
              <a:t>,  totalizam-se cerca de </a:t>
            </a:r>
            <a:r>
              <a:rPr lang="pt-PT" sz="2400" b="1" dirty="0">
                <a:solidFill>
                  <a:schemeClr val="accent1"/>
                </a:solidFill>
              </a:rPr>
              <a:t>88.708 </a:t>
            </a:r>
            <a:r>
              <a:rPr lang="pt-PT" sz="2400" b="1" dirty="0" smtClean="0">
                <a:solidFill>
                  <a:schemeClr val="accent1"/>
                </a:solidFill>
              </a:rPr>
              <a:t>fólios</a:t>
            </a:r>
            <a:r>
              <a:rPr lang="pt-PT" sz="2400" dirty="0" smtClean="0">
                <a:solidFill>
                  <a:schemeClr val="accent1"/>
                </a:solidFill>
              </a:rPr>
              <a:t>; 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10 </a:t>
            </a:r>
            <a:r>
              <a:rPr lang="pt-PT" sz="2400" b="1" dirty="0">
                <a:solidFill>
                  <a:schemeClr val="accent1"/>
                </a:solidFill>
              </a:rPr>
              <a:t>caixas, </a:t>
            </a:r>
            <a:r>
              <a:rPr lang="pt-PT" sz="2400" b="1" i="1" dirty="0" err="1" smtClean="0">
                <a:solidFill>
                  <a:schemeClr val="accent1"/>
                </a:solidFill>
              </a:rPr>
              <a:t>encapilhadas</a:t>
            </a:r>
            <a:r>
              <a:rPr lang="pt-PT" sz="2400" b="1" dirty="0" smtClean="0">
                <a:solidFill>
                  <a:schemeClr val="accent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4 </a:t>
            </a:r>
            <a:r>
              <a:rPr lang="pt-PT" sz="2400" b="1" dirty="0">
                <a:solidFill>
                  <a:schemeClr val="accent1"/>
                </a:solidFill>
              </a:rPr>
              <a:t>caixas </a:t>
            </a:r>
            <a:r>
              <a:rPr lang="pt-PT" sz="2400" b="1" dirty="0" smtClean="0">
                <a:solidFill>
                  <a:schemeClr val="accent1"/>
                </a:solidFill>
              </a:rPr>
              <a:t>foram digitalizadas</a:t>
            </a:r>
            <a:r>
              <a:rPr lang="pt-PT" sz="2400" dirty="0" smtClean="0">
                <a:solidFill>
                  <a:schemeClr val="accent1"/>
                </a:solidFill>
              </a:rPr>
              <a:t>;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Mais de 3.000</a:t>
            </a:r>
            <a:r>
              <a:rPr lang="pt-PT" sz="2400" dirty="0" smtClean="0">
                <a:solidFill>
                  <a:schemeClr val="accent1"/>
                </a:solidFill>
              </a:rPr>
              <a:t> </a:t>
            </a:r>
            <a:r>
              <a:rPr lang="pt-PT" sz="2400" b="1" dirty="0">
                <a:solidFill>
                  <a:schemeClr val="accent1"/>
                </a:solidFill>
              </a:rPr>
              <a:t>documentos transcritos em verbetes</a:t>
            </a:r>
            <a:r>
              <a:rPr lang="pt-PT" sz="2400" dirty="0">
                <a:solidFill>
                  <a:schemeClr val="accent1"/>
                </a:solidFill>
              </a:rPr>
              <a:t>, organizados para </a:t>
            </a:r>
            <a:r>
              <a:rPr lang="pt-PT" sz="2400" dirty="0" smtClean="0">
                <a:solidFill>
                  <a:schemeClr val="accent1"/>
                </a:solidFill>
              </a:rPr>
              <a:t>catalogação. </a:t>
            </a:r>
          </a:p>
          <a:p>
            <a:pPr marL="0" indent="0" algn="just">
              <a:buNone/>
            </a:pPr>
            <a:r>
              <a:rPr lang="pt-PT" sz="2400" dirty="0" smtClean="0">
                <a:solidFill>
                  <a:schemeClr val="accent1"/>
                </a:solidFill>
              </a:rPr>
              <a:t>Serão também transferidos </a:t>
            </a:r>
            <a:r>
              <a:rPr lang="pt-PT" sz="2400" dirty="0">
                <a:solidFill>
                  <a:schemeClr val="accent1"/>
                </a:solidFill>
              </a:rPr>
              <a:t>materiais </a:t>
            </a:r>
            <a:r>
              <a:rPr lang="pt-PT" sz="2400" b="1" dirty="0">
                <a:solidFill>
                  <a:schemeClr val="accent1"/>
                </a:solidFill>
              </a:rPr>
              <a:t>Iconográficos</a:t>
            </a:r>
            <a:r>
              <a:rPr lang="pt-PT" sz="2400" dirty="0">
                <a:solidFill>
                  <a:schemeClr val="accent1"/>
                </a:solidFill>
              </a:rPr>
              <a:t> e </a:t>
            </a:r>
            <a:r>
              <a:rPr lang="pt-PT" sz="2400" b="1" dirty="0">
                <a:solidFill>
                  <a:schemeClr val="accent1"/>
                </a:solidFill>
              </a:rPr>
              <a:t>Cartográficos</a:t>
            </a:r>
            <a:r>
              <a:rPr lang="pt-PT" sz="2400" dirty="0">
                <a:solidFill>
                  <a:schemeClr val="accent1"/>
                </a:solidFill>
              </a:rPr>
              <a:t> </a:t>
            </a:r>
            <a:r>
              <a:rPr lang="pt-PT" sz="2400" b="1" dirty="0" smtClean="0">
                <a:solidFill>
                  <a:schemeClr val="accent1"/>
                </a:solidFill>
              </a:rPr>
              <a:t>Digitalizados</a:t>
            </a:r>
            <a:r>
              <a:rPr lang="pt-PT" sz="2400" dirty="0" smtClean="0">
                <a:solidFill>
                  <a:schemeClr val="accent1"/>
                </a:solidFill>
              </a:rPr>
              <a:t>. </a:t>
            </a:r>
            <a:endParaRPr lang="pt-PT" sz="2400" dirty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pt-PT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569" y="1030596"/>
            <a:ext cx="10172862" cy="782050"/>
          </a:xfrm>
        </p:spPr>
        <p:txBody>
          <a:bodyPr>
            <a:noAutofit/>
          </a:bodyPr>
          <a:lstStyle/>
          <a:p>
            <a:r>
              <a:rPr lang="pt-PT" sz="2400" b="1" dirty="0" smtClean="0"/>
              <a:t>V</a:t>
            </a:r>
            <a:r>
              <a:rPr lang="pt-PT" sz="2400" dirty="0" smtClean="0"/>
              <a:t>. </a:t>
            </a:r>
            <a:r>
              <a:rPr lang="pt-PT" sz="2400" b="1" dirty="0" smtClean="0"/>
              <a:t>Os desafios do ANCV na gestão e partilha dos acervos coloniais </a:t>
            </a:r>
            <a:r>
              <a:rPr lang="pt-PT" sz="2400" b="1" dirty="0" smtClean="0"/>
              <a:t>DA CPLP</a:t>
            </a:r>
            <a:r>
              <a:rPr lang="pt-PT" sz="2400" dirty="0" smtClean="0"/>
              <a:t/>
            </a:r>
            <a:br>
              <a:rPr lang="pt-PT" sz="2400" dirty="0" smtClean="0"/>
            </a:br>
            <a:r>
              <a:rPr lang="pt-PT" sz="2400" dirty="0"/>
              <a:t/>
            </a:r>
            <a:br>
              <a:rPr lang="pt-PT" sz="2400" dirty="0"/>
            </a:b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421621"/>
            <a:ext cx="12192001" cy="47832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PT" sz="3200" b="1" dirty="0" smtClean="0"/>
              <a:t>DESAFIOS DO ANCV E DA CPLP: </a:t>
            </a:r>
            <a:endParaRPr lang="pt-PT" b="1" dirty="0" smtClean="0"/>
          </a:p>
          <a:p>
            <a:pPr algn="just">
              <a:buFont typeface="Wingdings" panose="05000000000000000000" pitchFamily="2" charset="2"/>
              <a:buChar char="q"/>
            </a:pPr>
            <a:r>
              <a:rPr lang="pt-PT" b="1" dirty="0" smtClean="0">
                <a:solidFill>
                  <a:schemeClr val="accent1"/>
                </a:solidFill>
              </a:rPr>
              <a:t>ARQUIVO E BIBLIOTECA COMUNS </a:t>
            </a:r>
            <a:r>
              <a:rPr lang="pt-PT" b="1" dirty="0" smtClean="0">
                <a:solidFill>
                  <a:schemeClr val="accent1"/>
                </a:solidFill>
              </a:rPr>
              <a:t>DA </a:t>
            </a:r>
            <a:r>
              <a:rPr lang="pt-PT" b="1" dirty="0" smtClean="0">
                <a:solidFill>
                  <a:schemeClr val="accent1"/>
                </a:solidFill>
              </a:rPr>
              <a:t>CPLP (PLATAFORMA DIGITAL)</a:t>
            </a:r>
            <a:r>
              <a:rPr lang="pt-PT" dirty="0" smtClean="0"/>
              <a:t>;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PT" b="1" dirty="0" smtClean="0">
                <a:solidFill>
                  <a:schemeClr val="accent1"/>
                </a:solidFill>
              </a:rPr>
              <a:t>ENVOLVER </a:t>
            </a:r>
            <a:r>
              <a:rPr lang="pt-PT" b="1" dirty="0">
                <a:solidFill>
                  <a:schemeClr val="accent1"/>
                </a:solidFill>
              </a:rPr>
              <a:t>AS </a:t>
            </a:r>
            <a:r>
              <a:rPr lang="pt-PT" b="1" dirty="0" smtClean="0">
                <a:solidFill>
                  <a:schemeClr val="accent1"/>
                </a:solidFill>
              </a:rPr>
              <a:t>UNIVERSIDADES E OS GOVERNOS DE CADA ESTADO MEMBRO</a:t>
            </a:r>
            <a:r>
              <a:rPr lang="pt-PT" b="1" dirty="0" smtClean="0"/>
              <a:t>; 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PT" b="1" dirty="0" smtClean="0">
                <a:solidFill>
                  <a:schemeClr val="accent1"/>
                </a:solidFill>
              </a:rPr>
              <a:t>FORMAR QUADROS ESPECIALIZADOS</a:t>
            </a:r>
            <a:r>
              <a:rPr lang="pt-PT" b="1" dirty="0" smtClean="0"/>
              <a:t>; </a:t>
            </a:r>
            <a:r>
              <a:rPr lang="pt-PT" b="1" dirty="0" smtClean="0">
                <a:solidFill>
                  <a:schemeClr val="accent1"/>
                </a:solidFill>
              </a:rPr>
              <a:t>DEMOCRATIZAR OS FUNDOS DO ARQUIVO COMUM</a:t>
            </a:r>
            <a:r>
              <a:rPr lang="pt-PT" b="1" dirty="0" smtClean="0"/>
              <a:t>; </a:t>
            </a:r>
            <a:r>
              <a:rPr lang="pt-PT" b="1" dirty="0" smtClean="0">
                <a:solidFill>
                  <a:schemeClr val="accent1"/>
                </a:solidFill>
              </a:rPr>
              <a:t>ATUALIZAR </a:t>
            </a:r>
            <a:r>
              <a:rPr lang="pt-PT" b="1" dirty="0" smtClean="0">
                <a:solidFill>
                  <a:schemeClr val="accent1"/>
                </a:solidFill>
              </a:rPr>
              <a:t>O INVENTÁRIO GERAL DOS FUNDOS DAS </a:t>
            </a:r>
            <a:r>
              <a:rPr lang="pt-PT" b="1" dirty="0" smtClean="0">
                <a:solidFill>
                  <a:schemeClr val="accent1"/>
                </a:solidFill>
              </a:rPr>
              <a:t>EX-COLÓNIAS E NACIONAIS - HISTÓRIA COMUM DA COMUNIDADE E DA ADMINISTRAÇÃO COLONIAL;</a:t>
            </a:r>
            <a:r>
              <a:rPr lang="pt-PT" dirty="0" smtClean="0"/>
              <a:t>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t-PT" b="1" dirty="0" smtClean="0">
                <a:solidFill>
                  <a:schemeClr val="accent1"/>
                </a:solidFill>
              </a:rPr>
              <a:t>CRIAR ESPAÇOS </a:t>
            </a:r>
            <a:r>
              <a:rPr lang="pt-PT" b="1" dirty="0">
                <a:solidFill>
                  <a:schemeClr val="accent1"/>
                </a:solidFill>
              </a:rPr>
              <a:t>DE MEMÓRIA-HISTÓRICA LOCAL E </a:t>
            </a:r>
            <a:r>
              <a:rPr lang="pt-PT" b="1" dirty="0" smtClean="0">
                <a:solidFill>
                  <a:schemeClr val="accent1"/>
                </a:solidFill>
              </a:rPr>
              <a:t>COLETIVA: CENTROS INTERPRETATIVOS DE ARQUIVOS, MUSEUS VIRTUAIS OU REAIS , PUBLICAÇÕES, SITES, ETC.</a:t>
            </a:r>
            <a:endParaRPr lang="pt-PT" dirty="0" smtClean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8691285" y="39654"/>
            <a:ext cx="3500715" cy="309201"/>
          </a:xfrm>
        </p:spPr>
        <p:txBody>
          <a:bodyPr/>
          <a:lstStyle/>
          <a:p>
            <a:fld id="{05B9B2AF-A3EE-46B1-8840-0C57692110D9}" type="datetime1">
              <a:rPr lang="en-US" b="1" smtClean="0"/>
              <a:t>5/3/2018</a:t>
            </a:fld>
            <a:endParaRPr lang="en-US" b="1" dirty="0"/>
          </a:p>
        </p:txBody>
      </p:sp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" y="0"/>
            <a:ext cx="6383065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3572" y="1362975"/>
            <a:ext cx="12118428" cy="43092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2800" b="1" dirty="0" smtClean="0">
                <a:solidFill>
                  <a:schemeClr val="accent1"/>
                </a:solidFill>
              </a:rPr>
              <a:t>CRIAR PARCERIAS (COOPERAÇÃO ARQUIVISTICA) ENTRE OS ESTADOS-MEMBROS;</a:t>
            </a:r>
          </a:p>
          <a:p>
            <a:pPr marL="0" indent="0" algn="just">
              <a:buNone/>
            </a:pPr>
            <a:r>
              <a:rPr lang="pt-PT" sz="2800" b="1" dirty="0" smtClean="0">
                <a:solidFill>
                  <a:schemeClr val="accent1"/>
                </a:solidFill>
              </a:rPr>
              <a:t>CRIAR CURSOS DE LICENCIATURAS, PÓS-GRADUAÇÃO (MESTRADO E DOUTORAMENTO) NA ÁREA DOS ARQUIVOS; </a:t>
            </a:r>
          </a:p>
          <a:p>
            <a:pPr marL="0" indent="0" algn="just">
              <a:buNone/>
            </a:pPr>
            <a:r>
              <a:rPr lang="pt-PT" sz="2800" b="1" dirty="0" smtClean="0">
                <a:solidFill>
                  <a:schemeClr val="accent1"/>
                </a:solidFill>
              </a:rPr>
              <a:t>CRIAR NORMAS E ESTATUTOS COMUNS DE ARQUIVO DA CPLP ALINHADOS COM AS NORMAS DO CONSELHO INTERNAIONAL DOS ARQUIVOS (ICA);</a:t>
            </a:r>
          </a:p>
          <a:p>
            <a:pPr marL="0" indent="0" algn="just">
              <a:buNone/>
            </a:pPr>
            <a:r>
              <a:rPr lang="pt-PT" sz="2800" b="1" dirty="0" smtClean="0">
                <a:solidFill>
                  <a:schemeClr val="accent1"/>
                </a:solidFill>
              </a:rPr>
              <a:t>CÓDIGO DE CONDUTA OU DE ÉTICA DA CPLP;</a:t>
            </a:r>
          </a:p>
          <a:p>
            <a:pPr marL="0" indent="0" algn="just">
              <a:buNone/>
            </a:pPr>
            <a:endParaRPr lang="pt-PT" sz="2800" b="1" dirty="0" smtClean="0">
              <a:solidFill>
                <a:schemeClr val="accent1"/>
              </a:solidFill>
            </a:endParaRPr>
          </a:p>
          <a:p>
            <a:pPr marL="0" indent="0" algn="just">
              <a:buNone/>
            </a:pPr>
            <a:endParaRPr lang="pt-PT" sz="2800" b="1" dirty="0" smtClean="0">
              <a:solidFill>
                <a:schemeClr val="accent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438523" y="709926"/>
            <a:ext cx="6634323" cy="5571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b="1" dirty="0" err="1" smtClean="0"/>
              <a:t>vI</a:t>
            </a:r>
            <a:r>
              <a:rPr lang="pt-PT" sz="2800" b="1" dirty="0" smtClean="0"/>
              <a:t>. ESTRATÉGIAS</a:t>
            </a:r>
            <a:r>
              <a:rPr lang="pt-PT" sz="2800" dirty="0" smtClean="0"/>
              <a:t/>
            </a:r>
            <a:br>
              <a:rPr lang="pt-PT" sz="2800" dirty="0" smtClean="0"/>
            </a:br>
            <a:endParaRPr lang="pt-PT" sz="2800" dirty="0"/>
          </a:p>
        </p:txBody>
      </p:sp>
      <p:sp>
        <p:nvSpPr>
          <p:cNvPr id="5" name="Retângulo 4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3065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5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3064" y="1359149"/>
            <a:ext cx="9603275" cy="1612860"/>
          </a:xfrm>
        </p:spPr>
        <p:txBody>
          <a:bodyPr>
            <a:noAutofit/>
          </a:bodyPr>
          <a:lstStyle/>
          <a:p>
            <a:r>
              <a:rPr lang="pt-PT" sz="4800" dirty="0" smtClean="0"/>
              <a:t>OBRIGADO</a:t>
            </a:r>
            <a:br>
              <a:rPr lang="pt-PT" sz="4800" dirty="0" smtClean="0"/>
            </a:br>
            <a:endParaRPr lang="pt-PT" sz="48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920047" y="3095119"/>
            <a:ext cx="727195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pt-PT" altLang="pt-PT" sz="3600" b="1" i="1" u="none" strike="noStrike" cap="none" normalizeH="0" baseline="0" dirty="0" smtClean="0" bmk="_MailAutoSig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Martinho Brito</a:t>
            </a: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PT" altLang="pt-PT" sz="3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PT" altLang="pt-PT" sz="3600" b="1" i="1" dirty="0" smtClean="0" bmk="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onservador</a:t>
            </a:r>
            <a:endParaRPr kumimoji="0" lang="pt-PT" altLang="pt-PT" sz="3600" b="1" i="0" u="none" strike="noStrike" cap="none" normalizeH="0" baseline="0" dirty="0" smtClean="0" bmk="_MailAutoSig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3600" b="1" i="1" u="none" strike="noStrike" cap="none" normalizeH="0" baseline="0" dirty="0" smtClean="0" bmk="_MailAutoSig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Arquivo Nacional de Cabo Verde (ANCV)</a:t>
            </a:r>
            <a:endParaRPr kumimoji="0" lang="pt-PT" altLang="pt-PT" sz="3600" b="1" i="0" u="none" strike="noStrike" cap="none" normalizeH="0" baseline="0" dirty="0" smtClean="0" bmk="_MailAutoSig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3200" b="0" i="0" u="none" strike="noStrike" cap="none" normalizeH="0" baseline="0" dirty="0" smtClean="0" bmk="_MailAutoSig">
                <a:ln>
                  <a:noFill/>
                </a:ln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Martinho.brito@iahn.gov.cv</a:t>
            </a:r>
            <a:r>
              <a:rPr kumimoji="0" lang="pt-PT" altLang="pt-PT" sz="3200" b="0" i="0" u="none" strike="noStrike" cap="none" normalizeH="0" baseline="0" dirty="0" smtClean="0" bmk="_MailAutoSig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kumimoji="0" lang="pt-PT" altLang="pt-PT" sz="3200" b="0" i="0" u="none" strike="noStrike" cap="none" normalizeH="0" baseline="0" dirty="0" smtClean="0" bmk="_MailAutoSig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t-PT" altLang="pt-PT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39471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8" name="Imagem 1" descr="cid:image001.png@01D3390F.DAF3A6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27" y="0"/>
            <a:ext cx="8410834" cy="130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9" name="Marcador de Posição de Conteúdo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1916"/>
            <a:ext cx="4920046" cy="327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ítulo 1"/>
          <p:cNvSpPr>
            <a:spLocks noGrp="1"/>
          </p:cNvSpPr>
          <p:nvPr>
            <p:ph type="title"/>
          </p:nvPr>
        </p:nvSpPr>
        <p:spPr>
          <a:xfrm>
            <a:off x="2133601" y="333375"/>
            <a:ext cx="6348413" cy="719138"/>
          </a:xfrm>
        </p:spPr>
        <p:txBody>
          <a:bodyPr>
            <a:normAutofit fontScale="90000"/>
          </a:bodyPr>
          <a:lstStyle/>
          <a:p>
            <a:r>
              <a:rPr lang="pt-PT" dirty="0"/>
              <a:t>Anexos </a:t>
            </a:r>
            <a:r>
              <a:rPr lang="pt-PT" dirty="0" smtClean="0"/>
              <a:t>- </a:t>
            </a:r>
            <a:r>
              <a:rPr lang="pt-PT" altLang="pt-PT" dirty="0" smtClean="0">
                <a:latin typeface="Tahoma" panose="020B0604030504040204" pitchFamily="34" charset="0"/>
                <a:cs typeface="Tahoma" panose="020B0604030504040204" pitchFamily="34" charset="0"/>
              </a:rPr>
              <a:t>Instrumentos </a:t>
            </a:r>
            <a:r>
              <a:rPr lang="pt-PT" altLang="pt-PT" dirty="0">
                <a:latin typeface="Tahoma" panose="020B0604030504040204" pitchFamily="34" charset="0"/>
                <a:cs typeface="Tahoma" panose="020B0604030504040204" pitchFamily="34" charset="0"/>
              </a:rPr>
              <a:t>de Pesquisa</a:t>
            </a:r>
          </a:p>
        </p:txBody>
      </p:sp>
      <p:pic>
        <p:nvPicPr>
          <p:cNvPr id="13107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12876"/>
            <a:ext cx="38163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412876"/>
            <a:ext cx="3600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85513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836614"/>
            <a:ext cx="34559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836614"/>
            <a:ext cx="34575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2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92150"/>
            <a:ext cx="367188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836614"/>
            <a:ext cx="36718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36" y="2756881"/>
            <a:ext cx="4310302" cy="2935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aixaDeTexto 1"/>
          <p:cNvSpPr txBox="1"/>
          <p:nvPr/>
        </p:nvSpPr>
        <p:spPr>
          <a:xfrm>
            <a:off x="115614" y="6159886"/>
            <a:ext cx="1207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solidFill>
                  <a:schemeClr val="bg1"/>
                </a:solidFill>
              </a:rPr>
              <a:t>ANCV, 1988 a 2018, 30 anos de memória à sua custódia</a:t>
            </a:r>
            <a:endParaRPr lang="pt-PT" sz="2800" b="1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321"/>
            <a:ext cx="4788568" cy="642738"/>
          </a:xfrm>
          <a:prstGeom prst="rect">
            <a:avLst/>
          </a:prstGeom>
        </p:spPr>
      </p:pic>
      <p:pic>
        <p:nvPicPr>
          <p:cNvPr id="6" name="Picture 5" descr="C:\Users\ana.pereira\Documents\CODJETA\IMAGENS ARQUIVO\FOTOS E POSTAIS DE CV\VÁRIOS AVULSOS\Ilha de S. Thiago - Ponte-caes na Cidade da Praia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614" y="2236202"/>
            <a:ext cx="424847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Picture 4" descr="cptl1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128" y="-543093"/>
            <a:ext cx="4248473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9" name="CaixaDeTexto 8"/>
          <p:cNvSpPr txBox="1"/>
          <p:nvPr/>
        </p:nvSpPr>
        <p:spPr>
          <a:xfrm>
            <a:off x="9091448" y="0"/>
            <a:ext cx="310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Lisboa 4 de Maio de 2018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39804" y="1445736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Edifício de Alfândega 1820, 1 piso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252601" y="764252"/>
            <a:ext cx="2939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Edifício Alfândega 1878, 2 piso</a:t>
            </a:r>
            <a:endParaRPr lang="pt-PT" b="1" dirty="0">
              <a:solidFill>
                <a:schemeClr val="accent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0116958" y="5741570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ANCV  2018</a:t>
            </a:r>
            <a:endParaRPr lang="pt-P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" y="998482"/>
            <a:ext cx="12192000" cy="585951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I.</a:t>
            </a:r>
            <a:r>
              <a:rPr lang="pt-PT" sz="2400" dirty="0" smtClean="0"/>
              <a:t> </a:t>
            </a:r>
            <a:r>
              <a:rPr lang="pt-PT" sz="2400" b="1" dirty="0" smtClean="0">
                <a:solidFill>
                  <a:schemeClr val="accent1"/>
                </a:solidFill>
              </a:rPr>
              <a:t>ARQUIVO NACIONAL DE CABO VERDE </a:t>
            </a:r>
            <a:r>
              <a:rPr lang="pt-PT" sz="2400" b="1" dirty="0" smtClean="0"/>
              <a:t>– </a:t>
            </a:r>
            <a:r>
              <a:rPr lang="pt-PT" sz="2400" b="1" dirty="0" smtClean="0">
                <a:solidFill>
                  <a:schemeClr val="accent1"/>
                </a:solidFill>
              </a:rPr>
              <a:t>Historial </a:t>
            </a:r>
            <a:r>
              <a:rPr lang="pt-PT" sz="2400" b="1" dirty="0" smtClean="0">
                <a:solidFill>
                  <a:schemeClr val="accent1"/>
                </a:solidFill>
              </a:rPr>
              <a:t>de </a:t>
            </a:r>
            <a:r>
              <a:rPr lang="pt-PT" sz="2400" b="1" dirty="0" smtClean="0">
                <a:solidFill>
                  <a:schemeClr val="accent1"/>
                </a:solidFill>
              </a:rPr>
              <a:t>1988 a </a:t>
            </a:r>
            <a:r>
              <a:rPr lang="pt-PT" sz="2400" b="1" dirty="0" smtClean="0">
                <a:solidFill>
                  <a:schemeClr val="accent1"/>
                </a:solidFill>
              </a:rPr>
              <a:t>2018 </a:t>
            </a:r>
            <a:r>
              <a:rPr lang="pt-PT" sz="2400" b="1" dirty="0" smtClean="0"/>
              <a:t>- </a:t>
            </a:r>
            <a:r>
              <a:rPr lang="pt-PT" sz="2400" b="1" dirty="0" smtClean="0">
                <a:solidFill>
                  <a:schemeClr val="accent1"/>
                </a:solidFill>
              </a:rPr>
              <a:t>Decreto-Lei </a:t>
            </a:r>
            <a:r>
              <a:rPr lang="pt-PT" sz="2400" b="1" dirty="0">
                <a:solidFill>
                  <a:schemeClr val="accent1"/>
                </a:solidFill>
              </a:rPr>
              <a:t>nº123/88, de 31 de Dezembro</a:t>
            </a:r>
            <a:r>
              <a:rPr lang="pt-PT" sz="2400" b="1" dirty="0"/>
              <a:t>,  Arquivo Histórico Nacional (AHN</a:t>
            </a:r>
            <a:r>
              <a:rPr lang="pt-PT" sz="2400" b="1" dirty="0" smtClean="0"/>
              <a:t>).</a:t>
            </a:r>
            <a:endParaRPr lang="pt-PT" sz="2400" b="1" dirty="0" smtClean="0"/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Génese</a:t>
            </a:r>
            <a:r>
              <a:rPr lang="pt-PT" sz="2400" b="1" dirty="0" smtClean="0"/>
              <a:t>:</a:t>
            </a:r>
            <a:r>
              <a:rPr lang="pt-PT" sz="2400" dirty="0" smtClean="0"/>
              <a:t> </a:t>
            </a:r>
            <a:r>
              <a:rPr lang="pt-PT" sz="2400" b="1" dirty="0" smtClean="0"/>
              <a:t>Arquivo Histórico Nacional</a:t>
            </a:r>
            <a:r>
              <a:rPr lang="pt-PT" sz="2400" dirty="0" smtClean="0"/>
              <a:t>, (</a:t>
            </a:r>
            <a:r>
              <a:rPr lang="pt-PT" sz="2400" b="1" dirty="0" smtClean="0"/>
              <a:t>AHN</a:t>
            </a:r>
            <a:r>
              <a:rPr lang="pt-PT" sz="2400" dirty="0" smtClean="0"/>
              <a:t>), era e é </a:t>
            </a:r>
            <a:r>
              <a:rPr lang="pt-PT" sz="2400" dirty="0" smtClean="0"/>
              <a:t>organismo público, criado </a:t>
            </a:r>
            <a:r>
              <a:rPr lang="pt-PT" sz="2400" dirty="0" smtClean="0"/>
              <a:t>a </a:t>
            </a:r>
            <a:r>
              <a:rPr lang="pt-PT" sz="2400" dirty="0" smtClean="0"/>
              <a:t>31 de dezembro de </a:t>
            </a:r>
            <a:r>
              <a:rPr lang="pt-PT" sz="2400" b="1" dirty="0" smtClean="0"/>
              <a:t>1988</a:t>
            </a:r>
            <a:r>
              <a:rPr lang="pt-PT" sz="2400" dirty="0" smtClean="0"/>
              <a:t>. </a:t>
            </a:r>
            <a:r>
              <a:rPr lang="pt-PT" sz="2400" dirty="0"/>
              <a:t>Cabo Verde ganhou um espaço de memória por excelência (</a:t>
            </a:r>
            <a:r>
              <a:rPr lang="pt-PT" sz="2400" b="1" dirty="0"/>
              <a:t>Museu dos Documentos </a:t>
            </a:r>
            <a:r>
              <a:rPr lang="pt-PT" sz="2400" b="1" dirty="0" smtClean="0"/>
              <a:t>Especiais, 1991</a:t>
            </a:r>
            <a:r>
              <a:rPr lang="pt-PT" sz="2400" dirty="0" smtClean="0"/>
              <a:t>).</a:t>
            </a:r>
            <a:endParaRPr lang="pt-PT" sz="2400" dirty="0" smtClean="0"/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Missão</a:t>
            </a:r>
            <a:r>
              <a:rPr lang="pt-PT" sz="2400" b="1" dirty="0" smtClean="0"/>
              <a:t>:</a:t>
            </a:r>
            <a:r>
              <a:rPr lang="pt-PT" sz="2400" dirty="0" smtClean="0"/>
              <a:t> incorporação, inventariação, conservação, custódia e disseminação do património </a:t>
            </a:r>
            <a:r>
              <a:rPr lang="pt-PT" sz="2400" smtClean="0"/>
              <a:t>arquivístico </a:t>
            </a:r>
            <a:r>
              <a:rPr lang="pt-PT" sz="2400" smtClean="0"/>
              <a:t>nacional, </a:t>
            </a:r>
            <a:r>
              <a:rPr lang="pt-PT" sz="2400" dirty="0" smtClean="0"/>
              <a:t>possibilitando a sua fruição a todos os utentes que queiram investigar e saber sobre a história e memória de CV.</a:t>
            </a:r>
          </a:p>
          <a:p>
            <a:pPr marL="0" indent="0" algn="just">
              <a:buNone/>
            </a:pPr>
            <a:r>
              <a:rPr lang="pt-PT" sz="2400" b="1" dirty="0" smtClean="0">
                <a:solidFill>
                  <a:schemeClr val="accent1"/>
                </a:solidFill>
              </a:rPr>
              <a:t>Visão: </a:t>
            </a:r>
            <a:r>
              <a:rPr lang="pt-PT" sz="2400" b="1" dirty="0" smtClean="0"/>
              <a:t> </a:t>
            </a:r>
            <a:r>
              <a:rPr lang="pt-PT" sz="2400" dirty="0" smtClean="0"/>
              <a:t>aplicar o direito patrimonial, através da democratização do arquivo (servir os seus utentes nacionais e internacionais). </a:t>
            </a:r>
          </a:p>
          <a:p>
            <a:pPr marL="0" indent="0" algn="just">
              <a:buNone/>
            </a:pPr>
            <a:endParaRPr lang="pt-PT" sz="2400" dirty="0" smtClean="0"/>
          </a:p>
        </p:txBody>
      </p:sp>
      <p:sp>
        <p:nvSpPr>
          <p:cNvPr id="4" name="Retângulo 3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430" y="-14084"/>
            <a:ext cx="6383065" cy="68890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1"/>
            <a:ext cx="292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1"/>
                </a:solidFill>
              </a:rPr>
              <a:t>Lisboa 4 de Maio de 2018</a:t>
            </a:r>
            <a:endParaRPr lang="pt-PT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566" y="386508"/>
            <a:ext cx="12074434" cy="1049235"/>
          </a:xfrm>
        </p:spPr>
        <p:txBody>
          <a:bodyPr>
            <a:noAutofit/>
          </a:bodyPr>
          <a:lstStyle/>
          <a:p>
            <a:r>
              <a:rPr lang="pt-PT" sz="2400" b="1" dirty="0" smtClean="0"/>
              <a:t>Conceito e Classificação de arquivos </a:t>
            </a:r>
            <a:br>
              <a:rPr lang="pt-PT" sz="2400" b="1" dirty="0" smtClean="0"/>
            </a:br>
            <a:r>
              <a:rPr lang="pt-PT" sz="2400" dirty="0" smtClean="0"/>
              <a:t/>
            </a:r>
            <a:br>
              <a:rPr lang="pt-PT" sz="2400" dirty="0" smtClean="0"/>
            </a:br>
            <a:endParaRPr lang="pt-PT" sz="240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435742"/>
            <a:ext cx="12192000" cy="45992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2800" b="1" dirty="0" smtClean="0">
                <a:solidFill>
                  <a:schemeClr val="accent1"/>
                </a:solidFill>
              </a:rPr>
              <a:t>Arquivo</a:t>
            </a:r>
            <a:r>
              <a:rPr lang="pt-PT" sz="2800" dirty="0" smtClean="0"/>
              <a:t> - </a:t>
            </a:r>
            <a:r>
              <a:rPr lang="pt-PT" sz="2800" b="1" dirty="0" smtClean="0">
                <a:solidFill>
                  <a:schemeClr val="accent1"/>
                </a:solidFill>
              </a:rPr>
              <a:t>latim</a:t>
            </a:r>
            <a:r>
              <a:rPr lang="pt-PT" sz="2800" dirty="0" smtClean="0"/>
              <a:t> </a:t>
            </a:r>
            <a:r>
              <a:rPr lang="pt-PT" sz="2800" b="1" i="1" dirty="0" err="1" smtClean="0">
                <a:solidFill>
                  <a:schemeClr val="accent1"/>
                </a:solidFill>
              </a:rPr>
              <a:t>archívum</a:t>
            </a:r>
            <a:r>
              <a:rPr lang="pt-PT" sz="2800" dirty="0"/>
              <a:t> </a:t>
            </a:r>
            <a:r>
              <a:rPr lang="pt-PT" sz="2800" dirty="0" smtClean="0"/>
              <a:t>- </a:t>
            </a:r>
            <a:r>
              <a:rPr lang="pt-PT" sz="2800" b="1" dirty="0" smtClean="0">
                <a:solidFill>
                  <a:schemeClr val="accent1"/>
                </a:solidFill>
              </a:rPr>
              <a:t>local </a:t>
            </a:r>
            <a:r>
              <a:rPr lang="pt-PT" sz="2800" b="1" dirty="0">
                <a:solidFill>
                  <a:schemeClr val="accent1"/>
                </a:solidFill>
              </a:rPr>
              <a:t>onde se guardam </a:t>
            </a:r>
            <a:r>
              <a:rPr lang="pt-PT" sz="2800" dirty="0"/>
              <a:t>os </a:t>
            </a:r>
            <a:r>
              <a:rPr lang="pt-PT" sz="2800" dirty="0" smtClean="0"/>
              <a:t>documentos.</a:t>
            </a:r>
            <a:r>
              <a:rPr lang="pt-PT" sz="2800" dirty="0" smtClean="0">
                <a:solidFill>
                  <a:schemeClr val="accent1"/>
                </a:solidFill>
              </a:rPr>
              <a:t>  </a:t>
            </a:r>
            <a:r>
              <a:rPr lang="pt-PT" sz="2800" b="1" dirty="0" smtClean="0">
                <a:solidFill>
                  <a:schemeClr val="accent1"/>
                </a:solidFill>
              </a:rPr>
              <a:t>Conjunto</a:t>
            </a:r>
            <a:r>
              <a:rPr lang="pt-PT" sz="2800" dirty="0" smtClean="0">
                <a:solidFill>
                  <a:schemeClr val="accent1"/>
                </a:solidFill>
              </a:rPr>
              <a:t> </a:t>
            </a:r>
            <a:r>
              <a:rPr lang="pt-PT" sz="2800" dirty="0" smtClean="0"/>
              <a:t>de </a:t>
            </a:r>
            <a:r>
              <a:rPr lang="pt-PT" sz="2800" b="1" dirty="0">
                <a:solidFill>
                  <a:schemeClr val="accent1"/>
                </a:solidFill>
              </a:rPr>
              <a:t>documentos escritos</a:t>
            </a:r>
            <a:r>
              <a:rPr lang="pt-PT" sz="2800" dirty="0" smtClean="0"/>
              <a:t>, </a:t>
            </a:r>
            <a:r>
              <a:rPr lang="pt-PT" sz="2800" b="1" dirty="0" smtClean="0">
                <a:solidFill>
                  <a:schemeClr val="accent1"/>
                </a:solidFill>
              </a:rPr>
              <a:t>fotográficos</a:t>
            </a:r>
            <a:r>
              <a:rPr lang="pt-PT" sz="2800" dirty="0" smtClean="0"/>
              <a:t>, </a:t>
            </a:r>
            <a:r>
              <a:rPr lang="pt-PT" sz="2800" b="1" dirty="0" smtClean="0">
                <a:solidFill>
                  <a:schemeClr val="accent1"/>
                </a:solidFill>
              </a:rPr>
              <a:t>iconográficos</a:t>
            </a:r>
            <a:r>
              <a:rPr lang="pt-PT" sz="2800" dirty="0" smtClean="0"/>
              <a:t>, </a:t>
            </a:r>
            <a:r>
              <a:rPr lang="pt-PT" sz="2800" b="1" dirty="0" smtClean="0">
                <a:solidFill>
                  <a:schemeClr val="accent1"/>
                </a:solidFill>
              </a:rPr>
              <a:t>microfilmes</a:t>
            </a:r>
            <a:r>
              <a:rPr lang="pt-PT" sz="2800" dirty="0" smtClean="0"/>
              <a:t>,  etc. </a:t>
            </a:r>
          </a:p>
          <a:p>
            <a:pPr marL="0" indent="0" algn="just">
              <a:buNone/>
            </a:pPr>
            <a:r>
              <a:rPr lang="pt-PT" sz="2800" b="1" dirty="0" smtClean="0">
                <a:solidFill>
                  <a:schemeClr val="accent1"/>
                </a:solidFill>
              </a:rPr>
              <a:t>Arquivos </a:t>
            </a:r>
            <a:r>
              <a:rPr lang="pt-PT" sz="2800" b="1" dirty="0">
                <a:solidFill>
                  <a:schemeClr val="accent1"/>
                </a:solidFill>
              </a:rPr>
              <a:t>são constituídos pelo conjunto de documentos, quaisquer que sejam a sua natureza, a data, a forma e o suporte material, produzidos ou recebidos</a:t>
            </a:r>
            <a:r>
              <a:rPr lang="pt-PT" sz="2800" dirty="0"/>
              <a:t>, por uma pessoa singular ou </a:t>
            </a:r>
            <a:r>
              <a:rPr lang="pt-PT" sz="2800" dirty="0" smtClean="0"/>
              <a:t>coletiva, </a:t>
            </a:r>
            <a:r>
              <a:rPr lang="pt-PT" sz="2800" dirty="0"/>
              <a:t>pública ou privada, no quadro das suas </a:t>
            </a:r>
            <a:r>
              <a:rPr lang="pt-PT" sz="2800" b="1" dirty="0" smtClean="0">
                <a:solidFill>
                  <a:schemeClr val="accent1"/>
                </a:solidFill>
              </a:rPr>
              <a:t>atividades </a:t>
            </a:r>
            <a:r>
              <a:rPr lang="pt-PT" sz="2800" b="1" dirty="0">
                <a:solidFill>
                  <a:schemeClr val="accent1"/>
                </a:solidFill>
              </a:rPr>
              <a:t>e destinados para fins utilitários. </a:t>
            </a:r>
            <a:r>
              <a:rPr lang="pt-PT" sz="2800" b="1" dirty="0"/>
              <a:t>(</a:t>
            </a:r>
            <a:r>
              <a:rPr lang="pt-PT" sz="2400" dirty="0"/>
              <a:t>Artigo 4º  Regime geral dos arquivos de CV</a:t>
            </a:r>
            <a:br>
              <a:rPr lang="pt-PT" sz="2400" dirty="0"/>
            </a:br>
            <a:r>
              <a:rPr lang="pt-PT" sz="2400" dirty="0"/>
              <a:t> Lei nº 42/VI/2004 de 10 de Maio </a:t>
            </a:r>
            <a:r>
              <a:rPr lang="pt-PT" sz="2800" dirty="0"/>
              <a:t>)</a:t>
            </a:r>
            <a:endParaRPr lang="pt-PT" sz="2800" dirty="0" smtClean="0"/>
          </a:p>
          <a:p>
            <a:pPr marL="0" indent="0" algn="just">
              <a:buNone/>
            </a:pPr>
            <a:endParaRPr lang="pt-PT" sz="2800" b="1" dirty="0" smtClean="0">
              <a:solidFill>
                <a:schemeClr val="accent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37152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20110" y="0"/>
            <a:ext cx="6363424" cy="2508152"/>
          </a:xfrm>
        </p:spPr>
        <p:txBody>
          <a:bodyPr/>
          <a:lstStyle/>
          <a:p>
            <a:pPr algn="just"/>
            <a:r>
              <a:rPr lang="pt-PT" b="1" dirty="0" smtClean="0"/>
              <a:t>Fundador do Arquivo Histórico Nacional de CV</a:t>
            </a:r>
            <a:endParaRPr lang="pt-PT" b="1" dirty="0"/>
          </a:p>
        </p:txBody>
      </p:sp>
      <p:pic>
        <p:nvPicPr>
          <p:cNvPr id="6" name="Marcador de Posição de Conteúdo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8" r="26008"/>
          <a:stretch>
            <a:fillRect/>
          </a:stretch>
        </p:blipFill>
        <p:spPr/>
      </p:pic>
      <p:sp>
        <p:nvSpPr>
          <p:cNvPr id="8" name="Marcador de Posição do Texto 7"/>
          <p:cNvSpPr>
            <a:spLocks noGrp="1"/>
          </p:cNvSpPr>
          <p:nvPr>
            <p:ph type="body" sz="half" idx="2"/>
          </p:nvPr>
        </p:nvSpPr>
        <p:spPr>
          <a:xfrm>
            <a:off x="620110" y="2508152"/>
            <a:ext cx="6800193" cy="3524786"/>
          </a:xfrm>
        </p:spPr>
        <p:txBody>
          <a:bodyPr>
            <a:normAutofit/>
          </a:bodyPr>
          <a:lstStyle/>
          <a:p>
            <a:pPr algn="just"/>
            <a:r>
              <a:rPr lang="pt-PT" sz="3200" b="1" dirty="0" smtClean="0">
                <a:solidFill>
                  <a:schemeClr val="accent1"/>
                </a:solidFill>
              </a:rPr>
              <a:t>1º Diretor do AHN, Dr. JOSÉ MARIA VIEIRA DE BRITO ALMEIDA (1988 – 2018) </a:t>
            </a:r>
          </a:p>
          <a:p>
            <a:pPr algn="just"/>
            <a:r>
              <a:rPr lang="pt-PT" sz="3200" b="1" dirty="0" smtClean="0"/>
              <a:t>Técnico Superior Especialista </a:t>
            </a:r>
            <a:endParaRPr lang="pt-PT" sz="32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83065" cy="688908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278774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12" descr="L:\DIRECÇÃO DE COMUNICAÇÃO\ACTIVIDADES\VÍDEO APRESENTAÇÃO ANCV\IMAGENS\IMG_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2346390"/>
            <a:ext cx="421005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2" descr="L:\DIRECÇÃO DE COMUNICAÇÃO\ACTIVIDADES\VÍDEO APRESENTAÇÃO ANCV\IMAGENS\IMG_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9422" y="2339752"/>
            <a:ext cx="4176713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8" name="Rectângulo 5"/>
          <p:cNvSpPr>
            <a:spLocks noChangeArrowheads="1"/>
          </p:cNvSpPr>
          <p:nvPr/>
        </p:nvSpPr>
        <p:spPr bwMode="auto">
          <a:xfrm>
            <a:off x="1306346" y="1643230"/>
            <a:ext cx="8964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Hall </a:t>
            </a:r>
            <a:r>
              <a:rPr lang="pt-PT" altLang="pt-PT" sz="3200" b="1" dirty="0">
                <a:solidFill>
                  <a:schemeClr val="accent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de </a:t>
            </a:r>
            <a:r>
              <a:rPr lang="pt-PT" altLang="pt-PT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entrada/</a:t>
            </a:r>
            <a:r>
              <a:rPr lang="pt-PT" altLang="pt-PT" sz="2800" b="1" dirty="0" smtClean="0">
                <a:solidFill>
                  <a:schemeClr val="accent1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Receção</a:t>
            </a:r>
            <a:endParaRPr lang="pt-PT" altLang="pt-PT" sz="3200" b="1" dirty="0">
              <a:solidFill>
                <a:schemeClr val="accent1"/>
              </a:solidFill>
              <a:latin typeface="Tahom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150144" y="133378"/>
            <a:ext cx="7803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accent1"/>
                </a:solidFill>
              </a:rPr>
              <a:t>ESTRUTURAS FÍDICA DO </a:t>
            </a:r>
            <a:r>
              <a:rPr lang="pt-PT" sz="3600" b="1" dirty="0" smtClean="0">
                <a:solidFill>
                  <a:schemeClr val="accent1"/>
                </a:solidFill>
              </a:rPr>
              <a:t>ANCV:</a:t>
            </a:r>
            <a:endParaRPr lang="pt-PT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rrowheads="1"/>
          </p:cNvSpPr>
          <p:nvPr>
            <p:ph idx="1"/>
          </p:nvPr>
        </p:nvSpPr>
        <p:spPr>
          <a:xfrm>
            <a:off x="0" y="27740"/>
            <a:ext cx="9036050" cy="6626225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r>
              <a:rPr lang="pt-PT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pt-PT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pt-PT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pt-PT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  <a:t/>
            </a:r>
            <a:br>
              <a:rPr lang="pt-PT" sz="3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rPr>
            </a:br>
            <a:endParaRPr lang="pt-PT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7411" name="Picture 5" descr="6D2B27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434" y="1768379"/>
            <a:ext cx="5434955" cy="3525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sala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1710406"/>
            <a:ext cx="5728466" cy="303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538369" y="1008467"/>
            <a:ext cx="441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chemeClr val="accent1"/>
                </a:solidFill>
              </a:rPr>
              <a:t>Sala de Pesquisadores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2505" y="1008467"/>
            <a:ext cx="6942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chemeClr val="accent1"/>
                </a:solidFill>
              </a:rPr>
              <a:t>Sala de Leitura “António  Carreira”</a:t>
            </a:r>
            <a:endParaRPr lang="pt-PT" sz="2800" dirty="0">
              <a:solidFill>
                <a:schemeClr val="accent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56443" y="6346284"/>
            <a:ext cx="10983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chemeClr val="bg1"/>
                </a:solidFill>
              </a:rPr>
              <a:t>ANCV, 1988 a 2018, 30 anos de memória à sua custódia</a:t>
            </a:r>
          </a:p>
        </p:txBody>
      </p:sp>
    </p:spTree>
    <p:extLst>
      <p:ext uri="{BB962C8B-B14F-4D97-AF65-F5344CB8AC3E}">
        <p14:creationId xmlns:p14="http://schemas.microsoft.com/office/powerpoint/2010/main" val="8347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3548</TotalTime>
  <Words>1383</Words>
  <Application>Microsoft Office PowerPoint</Application>
  <PresentationFormat>Ecrã Panorâmico</PresentationFormat>
  <Paragraphs>142</Paragraphs>
  <Slides>39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39</vt:i4>
      </vt:variant>
    </vt:vector>
  </HeadingPairs>
  <TitlesOfParts>
    <vt:vector size="47" baseType="lpstr">
      <vt:lpstr>Arial</vt:lpstr>
      <vt:lpstr>Calibri</vt:lpstr>
      <vt:lpstr>Rockwell</vt:lpstr>
      <vt:lpstr>Tahoma</vt:lpstr>
      <vt:lpstr>Times New Roman</vt:lpstr>
      <vt:lpstr>Verdana</vt:lpstr>
      <vt:lpstr>Wingdings</vt:lpstr>
      <vt:lpstr>Gallery</vt:lpstr>
      <vt:lpstr>  COMEMORAÇÃO DO DIA DA LÍNGUA PORTUGUESA E DA CULTURA NA CPLP, 5 de maio </vt:lpstr>
      <vt:lpstr>Apresentação do PowerPoint</vt:lpstr>
      <vt:lpstr>Localização geográfica</vt:lpstr>
      <vt:lpstr>Apresentação do PowerPoint</vt:lpstr>
      <vt:lpstr>Apresentação do PowerPoint</vt:lpstr>
      <vt:lpstr>Conceito e Classificação de arquivos   </vt:lpstr>
      <vt:lpstr>Fundador do Arquivo Histórico Nacional de CV</vt:lpstr>
      <vt:lpstr>Apresentação do PowerPoint</vt:lpstr>
      <vt:lpstr>Apresentação do PowerPoint</vt:lpstr>
      <vt:lpstr>Apresentação do PowerPoint</vt:lpstr>
      <vt:lpstr>Sala de Conferências     “Jaime de Figueiredo”   </vt:lpstr>
      <vt:lpstr>Museu de documentos especiais (MDE)</vt:lpstr>
      <vt:lpstr>Apresentação do PowerPoint</vt:lpstr>
      <vt:lpstr>Apresentação do PowerPoint</vt:lpstr>
      <vt:lpstr>Apresentação do PowerPoint</vt:lpstr>
      <vt:lpstr>Apresentação do PowerPoint</vt:lpstr>
      <vt:lpstr>Museu de Documentos Especiais  (Reserva Técnica)  </vt:lpstr>
      <vt:lpstr>Sala de exposição temporária </vt:lpstr>
      <vt:lpstr>II – ATUAL Estrutura orgânica</vt:lpstr>
      <vt:lpstr>Apresentação do PowerPoint</vt:lpstr>
      <vt:lpstr>ANCV: 5 Depósitos 6.000 metros lineares </vt:lpstr>
      <vt:lpstr>Apresentação do PowerPoint</vt:lpstr>
      <vt:lpstr>III. Arquivos coloniais: fundos no ANCV </vt:lpstr>
      <vt:lpstr>IV. TIPOLOGIA dos fundos coloniais no ANCV (I) </vt:lpstr>
      <vt:lpstr>Oficina de tratamento</vt:lpstr>
      <vt:lpstr>Apresentação do PowerPoint</vt:lpstr>
      <vt:lpstr>Oficina de Microfilmagem e  Digitalização</vt:lpstr>
      <vt:lpstr>OFICINA DE ENCADERNAÇÃO</vt:lpstr>
      <vt:lpstr>Apresentação do PowerPoint</vt:lpstr>
      <vt:lpstr>Formação interna e externa </vt:lpstr>
      <vt:lpstr>Apresentação do PowerPoint</vt:lpstr>
      <vt:lpstr>Projeto de Recuperação do Acervo de Cabo Verde em Portugal - Projeto Resgate</vt:lpstr>
      <vt:lpstr>Apresentação do PowerPoint</vt:lpstr>
      <vt:lpstr>V. Os desafios do ANCV na gestão e partilha dos acervos coloniais DA CPLP  </vt:lpstr>
      <vt:lpstr>Apresentação do PowerPoint</vt:lpstr>
      <vt:lpstr>OBRIGADO </vt:lpstr>
      <vt:lpstr>Anexos - Instrumentos de Pesquisa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COMEMORAÇÕES DO DIA DA LÍNGUA PORTUGUESA E DA CULTURA NA CPLP - Encontro dos "Arquivos Históricos e Bibliotecas Nacionais da CPLP"</dc:title>
  <dc:creator>IAHN -  Martinho Robalo de Brito</dc:creator>
  <cp:lastModifiedBy>USER</cp:lastModifiedBy>
  <cp:revision>106</cp:revision>
  <dcterms:created xsi:type="dcterms:W3CDTF">2018-04-24T09:10:56Z</dcterms:created>
  <dcterms:modified xsi:type="dcterms:W3CDTF">2018-05-04T00:12:52Z</dcterms:modified>
</cp:coreProperties>
</file>