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4"/>
  </p:notesMasterIdLst>
  <p:sldIdLst>
    <p:sldId id="257" r:id="rId3"/>
    <p:sldId id="284" r:id="rId4"/>
    <p:sldId id="294" r:id="rId5"/>
    <p:sldId id="306" r:id="rId6"/>
    <p:sldId id="296" r:id="rId7"/>
    <p:sldId id="299" r:id="rId8"/>
    <p:sldId id="297" r:id="rId9"/>
    <p:sldId id="305" r:id="rId10"/>
    <p:sldId id="286" r:id="rId11"/>
    <p:sldId id="273" r:id="rId12"/>
    <p:sldId id="274" r:id="rId13"/>
    <p:sldId id="275" r:id="rId14"/>
    <p:sldId id="276" r:id="rId15"/>
    <p:sldId id="277" r:id="rId16"/>
    <p:sldId id="289" r:id="rId17"/>
    <p:sldId id="278" r:id="rId18"/>
    <p:sldId id="279" r:id="rId19"/>
    <p:sldId id="301" r:id="rId20"/>
    <p:sldId id="302" r:id="rId21"/>
    <p:sldId id="303" r:id="rId22"/>
    <p:sldId id="282" r:id="rId2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Guiomar" initials="RG" lastIdx="1" clrIdx="0">
    <p:extLst>
      <p:ext uri="{19B8F6BF-5375-455C-9EA6-DF929625EA0E}">
        <p15:presenceInfo xmlns:p15="http://schemas.microsoft.com/office/powerpoint/2012/main" userId="S-1-5-21-757131427-1295968238-1309594636-2878" providerId="AD"/>
      </p:ext>
    </p:extLst>
  </p:cmAuthor>
  <p:cmAuthor id="2" name="Cristina Abreu dos Santos" initials="CAdS" lastIdx="1" clrIdx="1">
    <p:extLst>
      <p:ext uri="{19B8F6BF-5375-455C-9EA6-DF929625EA0E}">
        <p15:presenceInfo xmlns:p15="http://schemas.microsoft.com/office/powerpoint/2012/main" userId="S-1-5-21-757131427-1295968238-1309594636-140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854" autoAdjust="0"/>
  </p:normalViewPr>
  <p:slideViewPr>
    <p:cSldViewPr snapToGrid="0">
      <p:cViewPr varScale="1">
        <p:scale>
          <a:sx n="62" d="100"/>
          <a:sy n="62" d="100"/>
        </p:scale>
        <p:origin x="16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ACUMULADO!$C$2</c:f>
              <c:strCache>
                <c:ptCount val="1"/>
                <c:pt idx="0">
                  <c:v>Amostras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ACUMULADO!$A$3:$B$126</c:f>
              <c:multiLvlStrCache>
                <c:ptCount val="12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  <c:pt idx="39">
                    <c:v>9</c:v>
                  </c:pt>
                  <c:pt idx="40">
                    <c:v>10</c:v>
                  </c:pt>
                  <c:pt idx="41">
                    <c:v>11</c:v>
                  </c:pt>
                  <c:pt idx="42">
                    <c:v>12</c:v>
                  </c:pt>
                  <c:pt idx="43">
                    <c:v>13</c:v>
                  </c:pt>
                  <c:pt idx="44">
                    <c:v>14</c:v>
                  </c:pt>
                  <c:pt idx="45">
                    <c:v>15</c:v>
                  </c:pt>
                  <c:pt idx="46">
                    <c:v>16</c:v>
                  </c:pt>
                  <c:pt idx="47">
                    <c:v>17</c:v>
                  </c:pt>
                  <c:pt idx="48">
                    <c:v>18</c:v>
                  </c:pt>
                  <c:pt idx="49">
                    <c:v>19</c:v>
                  </c:pt>
                  <c:pt idx="50">
                    <c:v>20</c:v>
                  </c:pt>
                  <c:pt idx="51">
                    <c:v>21</c:v>
                  </c:pt>
                  <c:pt idx="52">
                    <c:v>22</c:v>
                  </c:pt>
                  <c:pt idx="53">
                    <c:v>23</c:v>
                  </c:pt>
                  <c:pt idx="54">
                    <c:v>24</c:v>
                  </c:pt>
                  <c:pt idx="55">
                    <c:v>25</c:v>
                  </c:pt>
                  <c:pt idx="56">
                    <c:v>26</c:v>
                  </c:pt>
                  <c:pt idx="57">
                    <c:v>27</c:v>
                  </c:pt>
                  <c:pt idx="58">
                    <c:v>28</c:v>
                  </c:pt>
                  <c:pt idx="59">
                    <c:v>29</c:v>
                  </c:pt>
                  <c:pt idx="60">
                    <c:v>30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  <c:pt idx="80">
                    <c:v>20</c:v>
                  </c:pt>
                  <c:pt idx="81">
                    <c:v>21</c:v>
                  </c:pt>
                  <c:pt idx="82">
                    <c:v>22</c:v>
                  </c:pt>
                  <c:pt idx="83">
                    <c:v>23</c:v>
                  </c:pt>
                  <c:pt idx="84">
                    <c:v>24</c:v>
                  </c:pt>
                  <c:pt idx="85">
                    <c:v>25</c:v>
                  </c:pt>
                  <c:pt idx="86">
                    <c:v>26</c:v>
                  </c:pt>
                  <c:pt idx="87">
                    <c:v>27</c:v>
                  </c:pt>
                  <c:pt idx="88">
                    <c:v>28</c:v>
                  </c:pt>
                  <c:pt idx="89">
                    <c:v>29</c:v>
                  </c:pt>
                  <c:pt idx="90">
                    <c:v>30</c:v>
                  </c:pt>
                  <c:pt idx="91">
                    <c:v>31</c:v>
                  </c:pt>
                  <c:pt idx="92">
                    <c:v>1</c:v>
                  </c:pt>
                  <c:pt idx="93">
                    <c:v>2</c:v>
                  </c:pt>
                  <c:pt idx="94">
                    <c:v>3</c:v>
                  </c:pt>
                  <c:pt idx="95">
                    <c:v>4</c:v>
                  </c:pt>
                  <c:pt idx="96">
                    <c:v>5</c:v>
                  </c:pt>
                  <c:pt idx="97">
                    <c:v>6</c:v>
                  </c:pt>
                  <c:pt idx="98">
                    <c:v>7</c:v>
                  </c:pt>
                  <c:pt idx="99">
                    <c:v>8</c:v>
                  </c:pt>
                  <c:pt idx="100">
                    <c:v>9</c:v>
                  </c:pt>
                  <c:pt idx="101">
                    <c:v>10</c:v>
                  </c:pt>
                  <c:pt idx="102">
                    <c:v>11</c:v>
                  </c:pt>
                  <c:pt idx="103">
                    <c:v>12</c:v>
                  </c:pt>
                  <c:pt idx="104">
                    <c:v>13</c:v>
                  </c:pt>
                  <c:pt idx="105">
                    <c:v>14</c:v>
                  </c:pt>
                  <c:pt idx="106">
                    <c:v>15</c:v>
                  </c:pt>
                  <c:pt idx="107">
                    <c:v>16</c:v>
                  </c:pt>
                  <c:pt idx="108">
                    <c:v>17</c:v>
                  </c:pt>
                  <c:pt idx="109">
                    <c:v>18</c:v>
                  </c:pt>
                  <c:pt idx="110">
                    <c:v>19</c:v>
                  </c:pt>
                  <c:pt idx="111">
                    <c:v>20</c:v>
                  </c:pt>
                  <c:pt idx="112">
                    <c:v>21</c:v>
                  </c:pt>
                  <c:pt idx="113">
                    <c:v>22</c:v>
                  </c:pt>
                  <c:pt idx="114">
                    <c:v>23</c:v>
                  </c:pt>
                  <c:pt idx="115">
                    <c:v>24</c:v>
                  </c:pt>
                  <c:pt idx="116">
                    <c:v>25</c:v>
                  </c:pt>
                  <c:pt idx="117">
                    <c:v>26</c:v>
                  </c:pt>
                  <c:pt idx="118">
                    <c:v>27</c:v>
                  </c:pt>
                  <c:pt idx="119">
                    <c:v>28</c:v>
                  </c:pt>
                  <c:pt idx="120">
                    <c:v>29</c:v>
                  </c:pt>
                  <c:pt idx="121">
                    <c:v>30</c:v>
                  </c:pt>
                  <c:pt idx="122">
                    <c:v>1</c:v>
                  </c:pt>
                  <c:pt idx="123">
                    <c:v>2</c:v>
                  </c:pt>
                </c:lvl>
                <c:lvl>
                  <c:pt idx="0">
                    <c:v>março</c:v>
                  </c:pt>
                  <c:pt idx="31">
                    <c:v>abril</c:v>
                  </c:pt>
                  <c:pt idx="61">
                    <c:v>maio</c:v>
                  </c:pt>
                  <c:pt idx="92">
                    <c:v>junho</c:v>
                  </c:pt>
                  <c:pt idx="122">
                    <c:v>julho</c:v>
                  </c:pt>
                </c:lvl>
              </c:multiLvlStrCache>
            </c:multiLvlStrRef>
          </c:cat>
          <c:val>
            <c:numRef>
              <c:f>ACUMULADO!$C$3:$C$126</c:f>
              <c:numCache>
                <c:formatCode>#,##0</c:formatCode>
                <c:ptCount val="124"/>
                <c:pt idx="0">
                  <c:v>25</c:v>
                </c:pt>
                <c:pt idx="1">
                  <c:v>70</c:v>
                </c:pt>
                <c:pt idx="2">
                  <c:v>131</c:v>
                </c:pt>
                <c:pt idx="3">
                  <c:v>171</c:v>
                </c:pt>
                <c:pt idx="4">
                  <c:v>251</c:v>
                </c:pt>
                <c:pt idx="5">
                  <c:v>332</c:v>
                </c:pt>
                <c:pt idx="6">
                  <c:v>411</c:v>
                </c:pt>
                <c:pt idx="7">
                  <c:v>495</c:v>
                </c:pt>
                <c:pt idx="8">
                  <c:v>670</c:v>
                </c:pt>
                <c:pt idx="9">
                  <c:v>976</c:v>
                </c:pt>
                <c:pt idx="10">
                  <c:v>1556</c:v>
                </c:pt>
                <c:pt idx="11">
                  <c:v>2494</c:v>
                </c:pt>
                <c:pt idx="12">
                  <c:v>4045</c:v>
                </c:pt>
                <c:pt idx="13">
                  <c:v>5298</c:v>
                </c:pt>
                <c:pt idx="14">
                  <c:v>6249</c:v>
                </c:pt>
                <c:pt idx="15">
                  <c:v>7926</c:v>
                </c:pt>
                <c:pt idx="16">
                  <c:v>10230</c:v>
                </c:pt>
                <c:pt idx="17">
                  <c:v>12688</c:v>
                </c:pt>
                <c:pt idx="18">
                  <c:v>15178</c:v>
                </c:pt>
                <c:pt idx="19">
                  <c:v>18393</c:v>
                </c:pt>
                <c:pt idx="20">
                  <c:v>20909</c:v>
                </c:pt>
                <c:pt idx="21">
                  <c:v>23018</c:v>
                </c:pt>
                <c:pt idx="22">
                  <c:v>27199</c:v>
                </c:pt>
                <c:pt idx="23">
                  <c:v>32214</c:v>
                </c:pt>
                <c:pt idx="24">
                  <c:v>37523</c:v>
                </c:pt>
                <c:pt idx="25">
                  <c:v>44212</c:v>
                </c:pt>
                <c:pt idx="26">
                  <c:v>52089</c:v>
                </c:pt>
                <c:pt idx="27">
                  <c:v>58982</c:v>
                </c:pt>
                <c:pt idx="28">
                  <c:v>64014</c:v>
                </c:pt>
                <c:pt idx="29">
                  <c:v>71967</c:v>
                </c:pt>
                <c:pt idx="30">
                  <c:v>79909</c:v>
                </c:pt>
                <c:pt idx="31">
                  <c:v>88539</c:v>
                </c:pt>
                <c:pt idx="32">
                  <c:v>97796</c:v>
                </c:pt>
                <c:pt idx="33">
                  <c:v>107234</c:v>
                </c:pt>
                <c:pt idx="34">
                  <c:v>116289</c:v>
                </c:pt>
                <c:pt idx="35">
                  <c:v>123005</c:v>
                </c:pt>
                <c:pt idx="36">
                  <c:v>132191</c:v>
                </c:pt>
                <c:pt idx="37">
                  <c:v>142748</c:v>
                </c:pt>
                <c:pt idx="38">
                  <c:v>154150</c:v>
                </c:pt>
                <c:pt idx="39">
                  <c:v>166359</c:v>
                </c:pt>
                <c:pt idx="40">
                  <c:v>176546</c:v>
                </c:pt>
                <c:pt idx="41">
                  <c:v>185647</c:v>
                </c:pt>
                <c:pt idx="42">
                  <c:v>190857</c:v>
                </c:pt>
                <c:pt idx="43">
                  <c:v>199744</c:v>
                </c:pt>
                <c:pt idx="44">
                  <c:v>211664</c:v>
                </c:pt>
                <c:pt idx="45">
                  <c:v>225292</c:v>
                </c:pt>
                <c:pt idx="46">
                  <c:v>238692</c:v>
                </c:pt>
                <c:pt idx="47">
                  <c:v>253409</c:v>
                </c:pt>
                <c:pt idx="48">
                  <c:v>266188</c:v>
                </c:pt>
                <c:pt idx="49">
                  <c:v>275690</c:v>
                </c:pt>
                <c:pt idx="50">
                  <c:v>286693</c:v>
                </c:pt>
                <c:pt idx="51">
                  <c:v>301522</c:v>
                </c:pt>
                <c:pt idx="52">
                  <c:v>316954</c:v>
                </c:pt>
                <c:pt idx="53">
                  <c:v>332045</c:v>
                </c:pt>
                <c:pt idx="54">
                  <c:v>346770</c:v>
                </c:pt>
                <c:pt idx="55">
                  <c:v>360210</c:v>
                </c:pt>
                <c:pt idx="56">
                  <c:v>368445</c:v>
                </c:pt>
                <c:pt idx="57">
                  <c:v>380593</c:v>
                </c:pt>
                <c:pt idx="58">
                  <c:v>396097</c:v>
                </c:pt>
                <c:pt idx="59">
                  <c:v>410865</c:v>
                </c:pt>
                <c:pt idx="60">
                  <c:v>427238</c:v>
                </c:pt>
                <c:pt idx="61">
                  <c:v>439890</c:v>
                </c:pt>
                <c:pt idx="62">
                  <c:v>450423</c:v>
                </c:pt>
                <c:pt idx="63">
                  <c:v>458822</c:v>
                </c:pt>
                <c:pt idx="64">
                  <c:v>470678</c:v>
                </c:pt>
                <c:pt idx="65">
                  <c:v>486797</c:v>
                </c:pt>
                <c:pt idx="66">
                  <c:v>502495</c:v>
                </c:pt>
                <c:pt idx="67">
                  <c:v>518441</c:v>
                </c:pt>
                <c:pt idx="68">
                  <c:v>533783</c:v>
                </c:pt>
                <c:pt idx="69">
                  <c:v>547236</c:v>
                </c:pt>
                <c:pt idx="70">
                  <c:v>554718</c:v>
                </c:pt>
                <c:pt idx="71">
                  <c:v>567407</c:v>
                </c:pt>
                <c:pt idx="72">
                  <c:v>583912</c:v>
                </c:pt>
                <c:pt idx="73">
                  <c:v>602081</c:v>
                </c:pt>
                <c:pt idx="74">
                  <c:v>620363</c:v>
                </c:pt>
                <c:pt idx="75">
                  <c:v>640811</c:v>
                </c:pt>
                <c:pt idx="76">
                  <c:v>656774</c:v>
                </c:pt>
                <c:pt idx="77">
                  <c:v>665719</c:v>
                </c:pt>
                <c:pt idx="78">
                  <c:v>677767</c:v>
                </c:pt>
                <c:pt idx="79">
                  <c:v>693888</c:v>
                </c:pt>
                <c:pt idx="80">
                  <c:v>709278</c:v>
                </c:pt>
                <c:pt idx="81">
                  <c:v>724525</c:v>
                </c:pt>
                <c:pt idx="82">
                  <c:v>739679</c:v>
                </c:pt>
                <c:pt idx="83">
                  <c:v>750414</c:v>
                </c:pt>
                <c:pt idx="84">
                  <c:v>756124</c:v>
                </c:pt>
                <c:pt idx="85">
                  <c:v>767967</c:v>
                </c:pt>
                <c:pt idx="86">
                  <c:v>782980</c:v>
                </c:pt>
                <c:pt idx="87">
                  <c:v>800144</c:v>
                </c:pt>
                <c:pt idx="88">
                  <c:v>817013</c:v>
                </c:pt>
                <c:pt idx="89">
                  <c:v>833042</c:v>
                </c:pt>
                <c:pt idx="90">
                  <c:v>845647</c:v>
                </c:pt>
                <c:pt idx="91">
                  <c:v>852169</c:v>
                </c:pt>
                <c:pt idx="92">
                  <c:v>863692</c:v>
                </c:pt>
                <c:pt idx="93">
                  <c:v>879234</c:v>
                </c:pt>
                <c:pt idx="94">
                  <c:v>896231</c:v>
                </c:pt>
                <c:pt idx="95">
                  <c:v>913257</c:v>
                </c:pt>
                <c:pt idx="96">
                  <c:v>928377</c:v>
                </c:pt>
                <c:pt idx="97">
                  <c:v>939722</c:v>
                </c:pt>
                <c:pt idx="98">
                  <c:v>946292</c:v>
                </c:pt>
                <c:pt idx="99">
                  <c:v>957405</c:v>
                </c:pt>
                <c:pt idx="100">
                  <c:v>970808</c:v>
                </c:pt>
                <c:pt idx="101">
                  <c:v>978486</c:v>
                </c:pt>
                <c:pt idx="102">
                  <c:v>983247</c:v>
                </c:pt>
                <c:pt idx="103">
                  <c:v>993997</c:v>
                </c:pt>
                <c:pt idx="104">
                  <c:v>1001883</c:v>
                </c:pt>
                <c:pt idx="105">
                  <c:v>1006634</c:v>
                </c:pt>
                <c:pt idx="106">
                  <c:v>1017640</c:v>
                </c:pt>
                <c:pt idx="107">
                  <c:v>1032286</c:v>
                </c:pt>
                <c:pt idx="108">
                  <c:v>1047192</c:v>
                </c:pt>
                <c:pt idx="109">
                  <c:v>1060812</c:v>
                </c:pt>
                <c:pt idx="110">
                  <c:v>1075406</c:v>
                </c:pt>
                <c:pt idx="111">
                  <c:v>1084384</c:v>
                </c:pt>
                <c:pt idx="112">
                  <c:v>1090977</c:v>
                </c:pt>
                <c:pt idx="113">
                  <c:v>1102836</c:v>
                </c:pt>
                <c:pt idx="114">
                  <c:v>1118563</c:v>
                </c:pt>
                <c:pt idx="115">
                  <c:v>1132297</c:v>
                </c:pt>
                <c:pt idx="116">
                  <c:v>1145716</c:v>
                </c:pt>
                <c:pt idx="117">
                  <c:v>1161345</c:v>
                </c:pt>
                <c:pt idx="118">
                  <c:v>1171599</c:v>
                </c:pt>
                <c:pt idx="119">
                  <c:v>1177905</c:v>
                </c:pt>
                <c:pt idx="120">
                  <c:v>1190273</c:v>
                </c:pt>
                <c:pt idx="121">
                  <c:v>1205965</c:v>
                </c:pt>
                <c:pt idx="122">
                  <c:v>1221149</c:v>
                </c:pt>
                <c:pt idx="123">
                  <c:v>1235614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52-4DA9-8FAF-29E77007AC92}"/>
            </c:ext>
          </c:extLst>
        </c:ser>
        <c:ser>
          <c:idx val="1"/>
          <c:order val="1"/>
          <c:tx>
            <c:strRef>
              <c:f>ACUMULADO!$D$2</c:f>
              <c:strCache>
                <c:ptCount val="1"/>
                <c:pt idx="0">
                  <c:v>Positivos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ACUMULADO!$A$3:$B$126</c:f>
              <c:multiLvlStrCache>
                <c:ptCount val="12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1</c:v>
                  </c:pt>
                  <c:pt idx="32">
                    <c:v>2</c:v>
                  </c:pt>
                  <c:pt idx="33">
                    <c:v>3</c:v>
                  </c:pt>
                  <c:pt idx="34">
                    <c:v>4</c:v>
                  </c:pt>
                  <c:pt idx="35">
                    <c:v>5</c:v>
                  </c:pt>
                  <c:pt idx="36">
                    <c:v>6</c:v>
                  </c:pt>
                  <c:pt idx="37">
                    <c:v>7</c:v>
                  </c:pt>
                  <c:pt idx="38">
                    <c:v>8</c:v>
                  </c:pt>
                  <c:pt idx="39">
                    <c:v>9</c:v>
                  </c:pt>
                  <c:pt idx="40">
                    <c:v>10</c:v>
                  </c:pt>
                  <c:pt idx="41">
                    <c:v>11</c:v>
                  </c:pt>
                  <c:pt idx="42">
                    <c:v>12</c:v>
                  </c:pt>
                  <c:pt idx="43">
                    <c:v>13</c:v>
                  </c:pt>
                  <c:pt idx="44">
                    <c:v>14</c:v>
                  </c:pt>
                  <c:pt idx="45">
                    <c:v>15</c:v>
                  </c:pt>
                  <c:pt idx="46">
                    <c:v>16</c:v>
                  </c:pt>
                  <c:pt idx="47">
                    <c:v>17</c:v>
                  </c:pt>
                  <c:pt idx="48">
                    <c:v>18</c:v>
                  </c:pt>
                  <c:pt idx="49">
                    <c:v>19</c:v>
                  </c:pt>
                  <c:pt idx="50">
                    <c:v>20</c:v>
                  </c:pt>
                  <c:pt idx="51">
                    <c:v>21</c:v>
                  </c:pt>
                  <c:pt idx="52">
                    <c:v>22</c:v>
                  </c:pt>
                  <c:pt idx="53">
                    <c:v>23</c:v>
                  </c:pt>
                  <c:pt idx="54">
                    <c:v>24</c:v>
                  </c:pt>
                  <c:pt idx="55">
                    <c:v>25</c:v>
                  </c:pt>
                  <c:pt idx="56">
                    <c:v>26</c:v>
                  </c:pt>
                  <c:pt idx="57">
                    <c:v>27</c:v>
                  </c:pt>
                  <c:pt idx="58">
                    <c:v>28</c:v>
                  </c:pt>
                  <c:pt idx="59">
                    <c:v>29</c:v>
                  </c:pt>
                  <c:pt idx="60">
                    <c:v>30</c:v>
                  </c:pt>
                  <c:pt idx="61">
                    <c:v>1</c:v>
                  </c:pt>
                  <c:pt idx="62">
                    <c:v>2</c:v>
                  </c:pt>
                  <c:pt idx="63">
                    <c:v>3</c:v>
                  </c:pt>
                  <c:pt idx="64">
                    <c:v>4</c:v>
                  </c:pt>
                  <c:pt idx="65">
                    <c:v>5</c:v>
                  </c:pt>
                  <c:pt idx="66">
                    <c:v>6</c:v>
                  </c:pt>
                  <c:pt idx="67">
                    <c:v>7</c:v>
                  </c:pt>
                  <c:pt idx="68">
                    <c:v>8</c:v>
                  </c:pt>
                  <c:pt idx="69">
                    <c:v>9</c:v>
                  </c:pt>
                  <c:pt idx="70">
                    <c:v>10</c:v>
                  </c:pt>
                  <c:pt idx="71">
                    <c:v>11</c:v>
                  </c:pt>
                  <c:pt idx="72">
                    <c:v>12</c:v>
                  </c:pt>
                  <c:pt idx="73">
                    <c:v>13</c:v>
                  </c:pt>
                  <c:pt idx="74">
                    <c:v>14</c:v>
                  </c:pt>
                  <c:pt idx="75">
                    <c:v>15</c:v>
                  </c:pt>
                  <c:pt idx="76">
                    <c:v>16</c:v>
                  </c:pt>
                  <c:pt idx="77">
                    <c:v>17</c:v>
                  </c:pt>
                  <c:pt idx="78">
                    <c:v>18</c:v>
                  </c:pt>
                  <c:pt idx="79">
                    <c:v>19</c:v>
                  </c:pt>
                  <c:pt idx="80">
                    <c:v>20</c:v>
                  </c:pt>
                  <c:pt idx="81">
                    <c:v>21</c:v>
                  </c:pt>
                  <c:pt idx="82">
                    <c:v>22</c:v>
                  </c:pt>
                  <c:pt idx="83">
                    <c:v>23</c:v>
                  </c:pt>
                  <c:pt idx="84">
                    <c:v>24</c:v>
                  </c:pt>
                  <c:pt idx="85">
                    <c:v>25</c:v>
                  </c:pt>
                  <c:pt idx="86">
                    <c:v>26</c:v>
                  </c:pt>
                  <c:pt idx="87">
                    <c:v>27</c:v>
                  </c:pt>
                  <c:pt idx="88">
                    <c:v>28</c:v>
                  </c:pt>
                  <c:pt idx="89">
                    <c:v>29</c:v>
                  </c:pt>
                  <c:pt idx="90">
                    <c:v>30</c:v>
                  </c:pt>
                  <c:pt idx="91">
                    <c:v>31</c:v>
                  </c:pt>
                  <c:pt idx="92">
                    <c:v>1</c:v>
                  </c:pt>
                  <c:pt idx="93">
                    <c:v>2</c:v>
                  </c:pt>
                  <c:pt idx="94">
                    <c:v>3</c:v>
                  </c:pt>
                  <c:pt idx="95">
                    <c:v>4</c:v>
                  </c:pt>
                  <c:pt idx="96">
                    <c:v>5</c:v>
                  </c:pt>
                  <c:pt idx="97">
                    <c:v>6</c:v>
                  </c:pt>
                  <c:pt idx="98">
                    <c:v>7</c:v>
                  </c:pt>
                  <c:pt idx="99">
                    <c:v>8</c:v>
                  </c:pt>
                  <c:pt idx="100">
                    <c:v>9</c:v>
                  </c:pt>
                  <c:pt idx="101">
                    <c:v>10</c:v>
                  </c:pt>
                  <c:pt idx="102">
                    <c:v>11</c:v>
                  </c:pt>
                  <c:pt idx="103">
                    <c:v>12</c:v>
                  </c:pt>
                  <c:pt idx="104">
                    <c:v>13</c:v>
                  </c:pt>
                  <c:pt idx="105">
                    <c:v>14</c:v>
                  </c:pt>
                  <c:pt idx="106">
                    <c:v>15</c:v>
                  </c:pt>
                  <c:pt idx="107">
                    <c:v>16</c:v>
                  </c:pt>
                  <c:pt idx="108">
                    <c:v>17</c:v>
                  </c:pt>
                  <c:pt idx="109">
                    <c:v>18</c:v>
                  </c:pt>
                  <c:pt idx="110">
                    <c:v>19</c:v>
                  </c:pt>
                  <c:pt idx="111">
                    <c:v>20</c:v>
                  </c:pt>
                  <c:pt idx="112">
                    <c:v>21</c:v>
                  </c:pt>
                  <c:pt idx="113">
                    <c:v>22</c:v>
                  </c:pt>
                  <c:pt idx="114">
                    <c:v>23</c:v>
                  </c:pt>
                  <c:pt idx="115">
                    <c:v>24</c:v>
                  </c:pt>
                  <c:pt idx="116">
                    <c:v>25</c:v>
                  </c:pt>
                  <c:pt idx="117">
                    <c:v>26</c:v>
                  </c:pt>
                  <c:pt idx="118">
                    <c:v>27</c:v>
                  </c:pt>
                  <c:pt idx="119">
                    <c:v>28</c:v>
                  </c:pt>
                  <c:pt idx="120">
                    <c:v>29</c:v>
                  </c:pt>
                  <c:pt idx="121">
                    <c:v>30</c:v>
                  </c:pt>
                  <c:pt idx="122">
                    <c:v>1</c:v>
                  </c:pt>
                  <c:pt idx="123">
                    <c:v>2</c:v>
                  </c:pt>
                </c:lvl>
                <c:lvl>
                  <c:pt idx="0">
                    <c:v>março</c:v>
                  </c:pt>
                  <c:pt idx="31">
                    <c:v>abril</c:v>
                  </c:pt>
                  <c:pt idx="61">
                    <c:v>maio</c:v>
                  </c:pt>
                  <c:pt idx="92">
                    <c:v>junho</c:v>
                  </c:pt>
                  <c:pt idx="122">
                    <c:v>julho</c:v>
                  </c:pt>
                </c:lvl>
              </c:multiLvlStrCache>
            </c:multiLvlStrRef>
          </c:cat>
          <c:val>
            <c:numRef>
              <c:f>ACUMULADO!$D$3:$D$126</c:f>
              <c:numCache>
                <c:formatCode>#,##0</c:formatCode>
                <c:ptCount val="12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18</c:v>
                </c:pt>
                <c:pt idx="5">
                  <c:v>28</c:v>
                </c:pt>
                <c:pt idx="6">
                  <c:v>42</c:v>
                </c:pt>
                <c:pt idx="7">
                  <c:v>57</c:v>
                </c:pt>
                <c:pt idx="8">
                  <c:v>75</c:v>
                </c:pt>
                <c:pt idx="9">
                  <c:v>113</c:v>
                </c:pt>
                <c:pt idx="10">
                  <c:v>170</c:v>
                </c:pt>
                <c:pt idx="11">
                  <c:v>221</c:v>
                </c:pt>
                <c:pt idx="12">
                  <c:v>325</c:v>
                </c:pt>
                <c:pt idx="13">
                  <c:v>415</c:v>
                </c:pt>
                <c:pt idx="14">
                  <c:v>531</c:v>
                </c:pt>
                <c:pt idx="15">
                  <c:v>677</c:v>
                </c:pt>
                <c:pt idx="16">
                  <c:v>880</c:v>
                </c:pt>
                <c:pt idx="17">
                  <c:v>1156</c:v>
                </c:pt>
                <c:pt idx="18">
                  <c:v>1406</c:v>
                </c:pt>
                <c:pt idx="19">
                  <c:v>1733</c:v>
                </c:pt>
                <c:pt idx="20">
                  <c:v>2094</c:v>
                </c:pt>
                <c:pt idx="21">
                  <c:v>2442</c:v>
                </c:pt>
                <c:pt idx="22">
                  <c:v>2859</c:v>
                </c:pt>
                <c:pt idx="23">
                  <c:v>3515</c:v>
                </c:pt>
                <c:pt idx="24">
                  <c:v>4287</c:v>
                </c:pt>
                <c:pt idx="25">
                  <c:v>5275</c:v>
                </c:pt>
                <c:pt idx="26">
                  <c:v>6268</c:v>
                </c:pt>
                <c:pt idx="27">
                  <c:v>7111</c:v>
                </c:pt>
                <c:pt idx="28">
                  <c:v>7868</c:v>
                </c:pt>
                <c:pt idx="29">
                  <c:v>8773</c:v>
                </c:pt>
                <c:pt idx="30">
                  <c:v>9617</c:v>
                </c:pt>
                <c:pt idx="31">
                  <c:v>10658</c:v>
                </c:pt>
                <c:pt idx="32">
                  <c:v>11737</c:v>
                </c:pt>
                <c:pt idx="33">
                  <c:v>12806</c:v>
                </c:pt>
                <c:pt idx="34">
                  <c:v>13632</c:v>
                </c:pt>
                <c:pt idx="35">
                  <c:v>14313</c:v>
                </c:pt>
                <c:pt idx="36">
                  <c:v>15328</c:v>
                </c:pt>
                <c:pt idx="37">
                  <c:v>16337</c:v>
                </c:pt>
                <c:pt idx="38">
                  <c:v>17416</c:v>
                </c:pt>
                <c:pt idx="39">
                  <c:v>18450</c:v>
                </c:pt>
                <c:pt idx="40">
                  <c:v>19391</c:v>
                </c:pt>
                <c:pt idx="41">
                  <c:v>20259</c:v>
                </c:pt>
                <c:pt idx="42">
                  <c:v>20719</c:v>
                </c:pt>
                <c:pt idx="43">
                  <c:v>21566</c:v>
                </c:pt>
                <c:pt idx="44">
                  <c:v>22572</c:v>
                </c:pt>
                <c:pt idx="45">
                  <c:v>23633</c:v>
                </c:pt>
                <c:pt idx="46">
                  <c:v>24604</c:v>
                </c:pt>
                <c:pt idx="47">
                  <c:v>25620</c:v>
                </c:pt>
                <c:pt idx="48">
                  <c:v>26504</c:v>
                </c:pt>
                <c:pt idx="49">
                  <c:v>27324</c:v>
                </c:pt>
                <c:pt idx="50">
                  <c:v>28152</c:v>
                </c:pt>
                <c:pt idx="51">
                  <c:v>29278</c:v>
                </c:pt>
                <c:pt idx="52">
                  <c:v>30426</c:v>
                </c:pt>
                <c:pt idx="53">
                  <c:v>31400</c:v>
                </c:pt>
                <c:pt idx="54">
                  <c:v>32322</c:v>
                </c:pt>
                <c:pt idx="55">
                  <c:v>33224</c:v>
                </c:pt>
                <c:pt idx="56">
                  <c:v>33826</c:v>
                </c:pt>
                <c:pt idx="57">
                  <c:v>34506</c:v>
                </c:pt>
                <c:pt idx="58">
                  <c:v>35533</c:v>
                </c:pt>
                <c:pt idx="59">
                  <c:v>36486</c:v>
                </c:pt>
                <c:pt idx="60">
                  <c:v>37738</c:v>
                </c:pt>
                <c:pt idx="61">
                  <c:v>38697</c:v>
                </c:pt>
                <c:pt idx="62">
                  <c:v>39283</c:v>
                </c:pt>
                <c:pt idx="63">
                  <c:v>39738</c:v>
                </c:pt>
                <c:pt idx="64">
                  <c:v>40264</c:v>
                </c:pt>
                <c:pt idx="65">
                  <c:v>41382</c:v>
                </c:pt>
                <c:pt idx="66">
                  <c:v>42462</c:v>
                </c:pt>
                <c:pt idx="67">
                  <c:v>43445</c:v>
                </c:pt>
                <c:pt idx="68">
                  <c:v>44354</c:v>
                </c:pt>
                <c:pt idx="69">
                  <c:v>45066</c:v>
                </c:pt>
                <c:pt idx="70">
                  <c:v>45482</c:v>
                </c:pt>
                <c:pt idx="71">
                  <c:v>45911</c:v>
                </c:pt>
                <c:pt idx="72">
                  <c:v>46617</c:v>
                </c:pt>
                <c:pt idx="73">
                  <c:v>47385</c:v>
                </c:pt>
                <c:pt idx="74">
                  <c:v>48130</c:v>
                </c:pt>
                <c:pt idx="75">
                  <c:v>49025</c:v>
                </c:pt>
                <c:pt idx="76">
                  <c:v>49650</c:v>
                </c:pt>
                <c:pt idx="77">
                  <c:v>49983</c:v>
                </c:pt>
                <c:pt idx="78">
                  <c:v>50526</c:v>
                </c:pt>
                <c:pt idx="79">
                  <c:v>51313</c:v>
                </c:pt>
                <c:pt idx="80">
                  <c:v>51983</c:v>
                </c:pt>
                <c:pt idx="81">
                  <c:v>52647</c:v>
                </c:pt>
                <c:pt idx="82">
                  <c:v>53327</c:v>
                </c:pt>
                <c:pt idx="83">
                  <c:v>53784</c:v>
                </c:pt>
                <c:pt idx="84">
                  <c:v>53971</c:v>
                </c:pt>
                <c:pt idx="85">
                  <c:v>54472</c:v>
                </c:pt>
                <c:pt idx="86">
                  <c:v>55145</c:v>
                </c:pt>
                <c:pt idx="87">
                  <c:v>55814</c:v>
                </c:pt>
                <c:pt idx="88">
                  <c:v>56371</c:v>
                </c:pt>
                <c:pt idx="89">
                  <c:v>57101</c:v>
                </c:pt>
                <c:pt idx="90">
                  <c:v>57635</c:v>
                </c:pt>
                <c:pt idx="91">
                  <c:v>57895</c:v>
                </c:pt>
                <c:pt idx="92">
                  <c:v>58361</c:v>
                </c:pt>
                <c:pt idx="93">
                  <c:v>59088</c:v>
                </c:pt>
                <c:pt idx="94">
                  <c:v>59791</c:v>
                </c:pt>
                <c:pt idx="95">
                  <c:v>60652</c:v>
                </c:pt>
                <c:pt idx="96">
                  <c:v>61411</c:v>
                </c:pt>
                <c:pt idx="97">
                  <c:v>61883</c:v>
                </c:pt>
                <c:pt idx="98">
                  <c:v>62152</c:v>
                </c:pt>
                <c:pt idx="99">
                  <c:v>62687</c:v>
                </c:pt>
                <c:pt idx="100">
                  <c:v>63346</c:v>
                </c:pt>
                <c:pt idx="101">
                  <c:v>63826</c:v>
                </c:pt>
                <c:pt idx="102">
                  <c:v>64060</c:v>
                </c:pt>
                <c:pt idx="103">
                  <c:v>64622</c:v>
                </c:pt>
                <c:pt idx="104">
                  <c:v>65032</c:v>
                </c:pt>
                <c:pt idx="105">
                  <c:v>65306</c:v>
                </c:pt>
                <c:pt idx="106">
                  <c:v>65761</c:v>
                </c:pt>
                <c:pt idx="107">
                  <c:v>66541</c:v>
                </c:pt>
                <c:pt idx="108">
                  <c:v>67302</c:v>
                </c:pt>
                <c:pt idx="109">
                  <c:v>67944</c:v>
                </c:pt>
                <c:pt idx="110">
                  <c:v>68729</c:v>
                </c:pt>
                <c:pt idx="111">
                  <c:v>69322</c:v>
                </c:pt>
                <c:pt idx="112">
                  <c:v>69609</c:v>
                </c:pt>
                <c:pt idx="113">
                  <c:v>70095</c:v>
                </c:pt>
                <c:pt idx="114">
                  <c:v>70855</c:v>
                </c:pt>
                <c:pt idx="115">
                  <c:v>71549</c:v>
                </c:pt>
                <c:pt idx="116">
                  <c:v>72212</c:v>
                </c:pt>
                <c:pt idx="117">
                  <c:v>72940</c:v>
                </c:pt>
                <c:pt idx="118">
                  <c:v>73459</c:v>
                </c:pt>
                <c:pt idx="119">
                  <c:v>73724</c:v>
                </c:pt>
                <c:pt idx="120">
                  <c:v>74241</c:v>
                </c:pt>
                <c:pt idx="121">
                  <c:v>74863</c:v>
                </c:pt>
                <c:pt idx="122">
                  <c:v>75652</c:v>
                </c:pt>
                <c:pt idx="123">
                  <c:v>76328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52-4DA9-8FAF-29E77007A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7573392"/>
        <c:axId val="1265043440"/>
      </c:lineChart>
      <c:catAx>
        <c:axId val="113757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265043440"/>
        <c:crosses val="autoZero"/>
        <c:auto val="1"/>
        <c:lblAlgn val="ctr"/>
        <c:lblOffset val="100"/>
        <c:noMultiLvlLbl val="0"/>
      </c:catAx>
      <c:valAx>
        <c:axId val="1265043440"/>
        <c:scaling>
          <c:orientation val="minMax"/>
          <c:max val="1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137573392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52102673416694"/>
          <c:y val="3.4160926681031017E-2"/>
          <c:w val="0.42948899942024793"/>
          <c:h val="3.2725967449995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AE4B9-2E55-4F23-9691-AA985CA8419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E1E164A-12E4-4587-B031-9AFF38FC2C30}">
      <dgm:prSet phldrT="[Texto]" custT="1"/>
      <dgm:spPr/>
      <dgm:t>
        <a:bodyPr/>
        <a:lstStyle/>
        <a:p>
          <a:r>
            <a:rPr lang="pt-PT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Hospitais</a:t>
          </a:r>
          <a:endParaRPr lang="pt-PT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FFB3F8-9B7E-4A38-884E-4FE9EF2924E6}" type="parTrans" cxnId="{E8FA61C2-D0BE-4983-8A61-B1CA9F208D9C}">
      <dgm:prSet/>
      <dgm:spPr/>
      <dgm:t>
        <a:bodyPr/>
        <a:lstStyle/>
        <a:p>
          <a:endParaRPr lang="pt-PT"/>
        </a:p>
      </dgm:t>
    </dgm:pt>
    <dgm:pt modelId="{AC9DAF42-E5C3-40D9-AB89-F810ABDEC015}" type="sibTrans" cxnId="{E8FA61C2-D0BE-4983-8A61-B1CA9F208D9C}">
      <dgm:prSet/>
      <dgm:spPr>
        <a:noFill/>
      </dgm:spPr>
      <dgm:t>
        <a:bodyPr/>
        <a:lstStyle/>
        <a:p>
          <a:endParaRPr lang="pt-PT"/>
        </a:p>
      </dgm:t>
    </dgm:pt>
    <dgm:pt modelId="{FA055218-36D9-4DBA-A73D-04B8A7F8A785}">
      <dgm:prSet phldrT="[Texto]" custT="1"/>
      <dgm:spPr/>
      <dgm:t>
        <a:bodyPr/>
        <a:lstStyle/>
        <a:p>
          <a:r>
            <a:rPr lang="pt-PT" sz="18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Estabelecim</a:t>
          </a:r>
          <a:r>
            <a:rPr lang="pt-PT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Prisionais</a:t>
          </a:r>
          <a:endParaRPr lang="pt-PT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C738C9-1D03-4CC4-8854-8F3476C1050C}" type="parTrans" cxnId="{1F3EC13E-297A-4E6C-B1EA-11F6B300DDB2}">
      <dgm:prSet/>
      <dgm:spPr/>
      <dgm:t>
        <a:bodyPr/>
        <a:lstStyle/>
        <a:p>
          <a:endParaRPr lang="pt-PT"/>
        </a:p>
      </dgm:t>
    </dgm:pt>
    <dgm:pt modelId="{B2255770-EA8B-4ECC-BBCF-6A23D276B15B}" type="sibTrans" cxnId="{1F3EC13E-297A-4E6C-B1EA-11F6B300DDB2}">
      <dgm:prSet/>
      <dgm:spPr>
        <a:noFill/>
      </dgm:spPr>
      <dgm:t>
        <a:bodyPr/>
        <a:lstStyle/>
        <a:p>
          <a:endParaRPr lang="pt-PT"/>
        </a:p>
      </dgm:t>
    </dgm:pt>
    <dgm:pt modelId="{0C34CE3D-697B-48CB-BD3F-735315B0CF5C}">
      <dgm:prSet phldrT="[Texto]" custT="1"/>
      <dgm:spPr/>
      <dgm:t>
        <a:bodyPr/>
        <a:lstStyle/>
        <a:p>
          <a:r>
            <a:rPr lang="pt-PT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Corpo de Bombeiros</a:t>
          </a:r>
          <a:endParaRPr lang="pt-PT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35305A-3A52-43BD-9DAF-3264033C8EA9}" type="parTrans" cxnId="{A4D91A88-A2EB-4DD1-ABFA-2EF80C2D66FB}">
      <dgm:prSet/>
      <dgm:spPr/>
      <dgm:t>
        <a:bodyPr/>
        <a:lstStyle/>
        <a:p>
          <a:endParaRPr lang="pt-PT"/>
        </a:p>
      </dgm:t>
    </dgm:pt>
    <dgm:pt modelId="{1D2A67EA-5B31-4E3B-9429-E458F318E006}" type="sibTrans" cxnId="{A4D91A88-A2EB-4DD1-ABFA-2EF80C2D66FB}">
      <dgm:prSet/>
      <dgm:spPr>
        <a:noFill/>
      </dgm:spPr>
      <dgm:t>
        <a:bodyPr/>
        <a:lstStyle/>
        <a:p>
          <a:endParaRPr lang="pt-PT"/>
        </a:p>
      </dgm:t>
    </dgm:pt>
    <dgm:pt modelId="{5441AB26-00B3-407E-9EDF-8F8958A8972C}">
      <dgm:prSet phldrT="[Texto]" custT="1"/>
      <dgm:spPr/>
      <dgm:t>
        <a:bodyPr/>
        <a:lstStyle/>
        <a:p>
          <a:r>
            <a:rPr lang="pt-PT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Aeroporto de Lisboa</a:t>
          </a:r>
          <a:endParaRPr lang="pt-PT" sz="18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C186F3-D27E-4DD8-AC70-8393433A68EF}" type="parTrans" cxnId="{F73342EA-7626-4572-904D-912DDE8FBBDC}">
      <dgm:prSet/>
      <dgm:spPr/>
      <dgm:t>
        <a:bodyPr/>
        <a:lstStyle/>
        <a:p>
          <a:endParaRPr lang="pt-PT"/>
        </a:p>
      </dgm:t>
    </dgm:pt>
    <dgm:pt modelId="{75448E0F-EBC1-4911-9B6B-C3B27E716AF3}" type="sibTrans" cxnId="{F73342EA-7626-4572-904D-912DDE8FBBDC}">
      <dgm:prSet/>
      <dgm:spPr>
        <a:solidFill>
          <a:schemeClr val="bg1"/>
        </a:solidFill>
      </dgm:spPr>
      <dgm:t>
        <a:bodyPr/>
        <a:lstStyle/>
        <a:p>
          <a:endParaRPr lang="pt-PT"/>
        </a:p>
      </dgm:t>
    </dgm:pt>
    <dgm:pt modelId="{13A7305C-8B9C-41D3-8161-13ABB5228C08}">
      <dgm:prSet phldrT="[Texto]" custT="1"/>
      <dgm:spPr/>
      <dgm:t>
        <a:bodyPr/>
        <a:lstStyle/>
        <a:p>
          <a:r>
            <a:rPr lang="pt-PT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Atendimento comunidade</a:t>
          </a:r>
          <a:endParaRPr lang="pt-PT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336287-7304-4A22-94EC-7849A783C767}" type="parTrans" cxnId="{9CAD0B1C-A899-461F-93D9-A16B665F6A09}">
      <dgm:prSet/>
      <dgm:spPr/>
      <dgm:t>
        <a:bodyPr/>
        <a:lstStyle/>
        <a:p>
          <a:endParaRPr lang="pt-PT"/>
        </a:p>
      </dgm:t>
    </dgm:pt>
    <dgm:pt modelId="{BBF75A77-491E-4C5B-A259-C09E897726A7}" type="sibTrans" cxnId="{9CAD0B1C-A899-461F-93D9-A16B665F6A09}">
      <dgm:prSet/>
      <dgm:spPr>
        <a:noFill/>
      </dgm:spPr>
      <dgm:t>
        <a:bodyPr/>
        <a:lstStyle/>
        <a:p>
          <a:endParaRPr lang="pt-PT"/>
        </a:p>
      </dgm:t>
    </dgm:pt>
    <dgm:pt modelId="{AEFB0F7F-A2BE-4D57-94A9-39D9660C367D}">
      <dgm:prSet phldrT="[Texto]" custT="1"/>
      <dgm:spPr/>
      <dgm:t>
        <a:bodyPr/>
        <a:lstStyle/>
        <a:p>
          <a:r>
            <a:rPr lang="pt-PT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Forças Segurança</a:t>
          </a:r>
          <a:endParaRPr lang="pt-PT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2C3FD7-0556-4BAC-A5A0-40E69611A22B}" type="parTrans" cxnId="{AE3911FF-A231-4164-90DF-51BD45D29530}">
      <dgm:prSet/>
      <dgm:spPr/>
      <dgm:t>
        <a:bodyPr/>
        <a:lstStyle/>
        <a:p>
          <a:endParaRPr lang="pt-PT"/>
        </a:p>
      </dgm:t>
    </dgm:pt>
    <dgm:pt modelId="{EF6AB559-381E-474B-B4B8-8451988D126D}" type="sibTrans" cxnId="{AE3911FF-A231-4164-90DF-51BD45D29530}">
      <dgm:prSet/>
      <dgm:spPr>
        <a:solidFill>
          <a:schemeClr val="bg1"/>
        </a:solidFill>
      </dgm:spPr>
      <dgm:t>
        <a:bodyPr/>
        <a:lstStyle/>
        <a:p>
          <a:endParaRPr lang="pt-PT"/>
        </a:p>
      </dgm:t>
    </dgm:pt>
    <dgm:pt modelId="{899792FA-CBF4-42AD-A75D-43D0B59DB5E0}">
      <dgm:prSet phldrT="[Texto]" custT="1"/>
      <dgm:spPr/>
      <dgm:t>
        <a:bodyPr/>
        <a:lstStyle/>
        <a:p>
          <a:r>
            <a:rPr lang="pt-PT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Serviço de Estrangeiros e Fronteiras</a:t>
          </a:r>
          <a:endParaRPr lang="pt-PT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107E08F-0A13-4865-AE36-7B207E155590}" type="parTrans" cxnId="{20CA61EF-19AA-4091-A9A8-E6F377101D2E}">
      <dgm:prSet/>
      <dgm:spPr/>
      <dgm:t>
        <a:bodyPr/>
        <a:lstStyle/>
        <a:p>
          <a:endParaRPr lang="pt-PT"/>
        </a:p>
      </dgm:t>
    </dgm:pt>
    <dgm:pt modelId="{56A6705B-9A42-4FBF-AD86-9266EEF5EBD8}" type="sibTrans" cxnId="{20CA61EF-19AA-4091-A9A8-E6F377101D2E}">
      <dgm:prSet/>
      <dgm:spPr>
        <a:solidFill>
          <a:schemeClr val="bg1"/>
        </a:solidFill>
      </dgm:spPr>
      <dgm:t>
        <a:bodyPr/>
        <a:lstStyle/>
        <a:p>
          <a:endParaRPr lang="pt-PT"/>
        </a:p>
      </dgm:t>
    </dgm:pt>
    <dgm:pt modelId="{99805B39-5F72-40D9-A5F8-861018489746}">
      <dgm:prSet phldrT="[Texto]" custT="1"/>
      <dgm:spPr/>
      <dgm:t>
        <a:bodyPr/>
        <a:lstStyle/>
        <a:p>
          <a:r>
            <a:rPr lang="pt-PT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Lares, creches</a:t>
          </a:r>
          <a:endParaRPr lang="pt-PT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61FADB-12AA-4DB4-A8AF-1A17AE632442}" type="parTrans" cxnId="{0C41865C-0D2F-4C2E-9D03-EB310A6A60B4}">
      <dgm:prSet/>
      <dgm:spPr/>
      <dgm:t>
        <a:bodyPr/>
        <a:lstStyle/>
        <a:p>
          <a:endParaRPr lang="pt-PT"/>
        </a:p>
      </dgm:t>
    </dgm:pt>
    <dgm:pt modelId="{D9B2AD2F-9B8D-4AE5-B74C-FBD3A5AB205A}" type="sibTrans" cxnId="{0C41865C-0D2F-4C2E-9D03-EB310A6A60B4}">
      <dgm:prSet/>
      <dgm:spPr>
        <a:solidFill>
          <a:schemeClr val="bg1"/>
        </a:solidFill>
      </dgm:spPr>
      <dgm:t>
        <a:bodyPr/>
        <a:lstStyle/>
        <a:p>
          <a:endParaRPr lang="pt-PT"/>
        </a:p>
      </dgm:t>
    </dgm:pt>
    <dgm:pt modelId="{3CB83981-2A12-4B52-9AFB-58F653E90BB4}" type="pres">
      <dgm:prSet presAssocID="{971AE4B9-2E55-4F23-9691-AA985CA841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BEE61EF-C94B-400B-98BA-41FAB4F93FF5}" type="pres">
      <dgm:prSet presAssocID="{BE1E164A-12E4-4587-B031-9AFF38FC2C30}" presName="node" presStyleLbl="node1" presStyleIdx="0" presStyleCnt="8" custScaleX="131807" custScaleY="114820" custRadScaleRad="64634" custRadScaleInc="-12489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DC5489-4525-4C7F-B2B0-AD9DCD082F8B}" type="pres">
      <dgm:prSet presAssocID="{AC9DAF42-E5C3-40D9-AB89-F810ABDEC015}" presName="sibTrans" presStyleLbl="sibTrans2D1" presStyleIdx="0" presStyleCnt="8"/>
      <dgm:spPr/>
      <dgm:t>
        <a:bodyPr/>
        <a:lstStyle/>
        <a:p>
          <a:endParaRPr lang="pt-PT"/>
        </a:p>
      </dgm:t>
    </dgm:pt>
    <dgm:pt modelId="{B96FDBE2-85CF-40DD-99A0-EC747537E92F}" type="pres">
      <dgm:prSet presAssocID="{AC9DAF42-E5C3-40D9-AB89-F810ABDEC015}" presName="connectorText" presStyleLbl="sibTrans2D1" presStyleIdx="0" presStyleCnt="8"/>
      <dgm:spPr/>
      <dgm:t>
        <a:bodyPr/>
        <a:lstStyle/>
        <a:p>
          <a:endParaRPr lang="pt-PT"/>
        </a:p>
      </dgm:t>
    </dgm:pt>
    <dgm:pt modelId="{FE11E4A0-4097-4EC0-A207-C3E38567F821}" type="pres">
      <dgm:prSet presAssocID="{FA055218-36D9-4DBA-A73D-04B8A7F8A785}" presName="node" presStyleLbl="node1" presStyleIdx="1" presStyleCnt="8" custScaleX="144757" custScaleY="114820" custRadScaleRad="77365" custRadScaleInc="199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99B6279-76AD-48C5-B9B0-C89705C32892}" type="pres">
      <dgm:prSet presAssocID="{B2255770-EA8B-4ECC-BBCF-6A23D276B15B}" presName="sibTrans" presStyleLbl="sibTrans2D1" presStyleIdx="1" presStyleCnt="8"/>
      <dgm:spPr/>
      <dgm:t>
        <a:bodyPr/>
        <a:lstStyle/>
        <a:p>
          <a:endParaRPr lang="pt-PT"/>
        </a:p>
      </dgm:t>
    </dgm:pt>
    <dgm:pt modelId="{85F1B3B7-E55B-4970-BC8C-1516474FCEC3}" type="pres">
      <dgm:prSet presAssocID="{B2255770-EA8B-4ECC-BBCF-6A23D276B15B}" presName="connectorText" presStyleLbl="sibTrans2D1" presStyleIdx="1" presStyleCnt="8"/>
      <dgm:spPr/>
      <dgm:t>
        <a:bodyPr/>
        <a:lstStyle/>
        <a:p>
          <a:endParaRPr lang="pt-PT"/>
        </a:p>
      </dgm:t>
    </dgm:pt>
    <dgm:pt modelId="{D10F2A91-526A-4B6F-AF98-B926D1BB08B1}" type="pres">
      <dgm:prSet presAssocID="{0C34CE3D-697B-48CB-BD3F-735315B0CF5C}" presName="node" presStyleLbl="node1" presStyleIdx="2" presStyleCnt="8" custScaleX="131807" custScaleY="114820" custRadScaleRad="108659" custRadScaleInc="356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8C110F9-AABF-42D9-9A94-B9ECF10ED27B}" type="pres">
      <dgm:prSet presAssocID="{1D2A67EA-5B31-4E3B-9429-E458F318E006}" presName="sibTrans" presStyleLbl="sibTrans2D1" presStyleIdx="2" presStyleCnt="8"/>
      <dgm:spPr/>
      <dgm:t>
        <a:bodyPr/>
        <a:lstStyle/>
        <a:p>
          <a:endParaRPr lang="pt-PT"/>
        </a:p>
      </dgm:t>
    </dgm:pt>
    <dgm:pt modelId="{2F56E344-3EE9-4B00-B74E-B7B210573A85}" type="pres">
      <dgm:prSet presAssocID="{1D2A67EA-5B31-4E3B-9429-E458F318E006}" presName="connectorText" presStyleLbl="sibTrans2D1" presStyleIdx="2" presStyleCnt="8"/>
      <dgm:spPr/>
      <dgm:t>
        <a:bodyPr/>
        <a:lstStyle/>
        <a:p>
          <a:endParaRPr lang="pt-PT"/>
        </a:p>
      </dgm:t>
    </dgm:pt>
    <dgm:pt modelId="{CE6949BD-82AC-4126-852A-11B92176CEA8}" type="pres">
      <dgm:prSet presAssocID="{5441AB26-00B3-407E-9EDF-8F8958A8972C}" presName="node" presStyleLbl="node1" presStyleIdx="3" presStyleCnt="8" custScaleX="131807" custScaleY="114820" custRadScaleRad="119248" custRadScaleInc="-470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C99EA2-7754-4D06-A29B-442B2EADB028}" type="pres">
      <dgm:prSet presAssocID="{75448E0F-EBC1-4911-9B6B-C3B27E716AF3}" presName="sibTrans" presStyleLbl="sibTrans2D1" presStyleIdx="3" presStyleCnt="8"/>
      <dgm:spPr/>
      <dgm:t>
        <a:bodyPr/>
        <a:lstStyle/>
        <a:p>
          <a:endParaRPr lang="pt-PT"/>
        </a:p>
      </dgm:t>
    </dgm:pt>
    <dgm:pt modelId="{4590F245-16C8-476B-A2CD-7D3E6AFCFEC9}" type="pres">
      <dgm:prSet presAssocID="{75448E0F-EBC1-4911-9B6B-C3B27E716AF3}" presName="connectorText" presStyleLbl="sibTrans2D1" presStyleIdx="3" presStyleCnt="8"/>
      <dgm:spPr/>
      <dgm:t>
        <a:bodyPr/>
        <a:lstStyle/>
        <a:p>
          <a:endParaRPr lang="pt-PT"/>
        </a:p>
      </dgm:t>
    </dgm:pt>
    <dgm:pt modelId="{D01CA545-B1AF-46D9-92D3-7D309FBFAB28}" type="pres">
      <dgm:prSet presAssocID="{13A7305C-8B9C-41D3-8161-13ABB5228C08}" presName="node" presStyleLbl="node1" presStyleIdx="4" presStyleCnt="8" custScaleX="164233" custScaleY="114820" custRadScaleRad="50638" custRadScaleInc="-1586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F8235D0-BE74-429B-BD86-0DF65CF7D33A}" type="pres">
      <dgm:prSet presAssocID="{BBF75A77-491E-4C5B-A259-C09E897726A7}" presName="sibTrans" presStyleLbl="sibTrans2D1" presStyleIdx="4" presStyleCnt="8"/>
      <dgm:spPr/>
      <dgm:t>
        <a:bodyPr/>
        <a:lstStyle/>
        <a:p>
          <a:endParaRPr lang="pt-PT"/>
        </a:p>
      </dgm:t>
    </dgm:pt>
    <dgm:pt modelId="{DFBE45ED-D6B1-43C5-9F18-DF05A4B04D48}" type="pres">
      <dgm:prSet presAssocID="{BBF75A77-491E-4C5B-A259-C09E897726A7}" presName="connectorText" presStyleLbl="sibTrans2D1" presStyleIdx="4" presStyleCnt="8"/>
      <dgm:spPr/>
      <dgm:t>
        <a:bodyPr/>
        <a:lstStyle/>
        <a:p>
          <a:endParaRPr lang="pt-PT"/>
        </a:p>
      </dgm:t>
    </dgm:pt>
    <dgm:pt modelId="{63E78129-EB0A-405A-B647-BFE810C10463}" type="pres">
      <dgm:prSet presAssocID="{AEFB0F7F-A2BE-4D57-94A9-39D9660C367D}" presName="node" presStyleLbl="node1" presStyleIdx="5" presStyleCnt="8" custScaleX="131807" custScaleY="114820" custRadScaleRad="102512" custRadScaleInc="-1282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43DAF5-232C-4314-8C09-6C5B1BCC2D21}" type="pres">
      <dgm:prSet presAssocID="{EF6AB559-381E-474B-B4B8-8451988D126D}" presName="sibTrans" presStyleLbl="sibTrans2D1" presStyleIdx="5" presStyleCnt="8"/>
      <dgm:spPr/>
      <dgm:t>
        <a:bodyPr/>
        <a:lstStyle/>
        <a:p>
          <a:endParaRPr lang="pt-PT"/>
        </a:p>
      </dgm:t>
    </dgm:pt>
    <dgm:pt modelId="{4F2AA165-8A46-47FA-8FE5-4CA3D3BF2B1E}" type="pres">
      <dgm:prSet presAssocID="{EF6AB559-381E-474B-B4B8-8451988D126D}" presName="connectorText" presStyleLbl="sibTrans2D1" presStyleIdx="5" presStyleCnt="8"/>
      <dgm:spPr/>
      <dgm:t>
        <a:bodyPr/>
        <a:lstStyle/>
        <a:p>
          <a:endParaRPr lang="pt-PT"/>
        </a:p>
      </dgm:t>
    </dgm:pt>
    <dgm:pt modelId="{7140CB41-171D-47DD-841F-0A54F4BF164D}" type="pres">
      <dgm:prSet presAssocID="{899792FA-CBF4-42AD-A75D-43D0B59DB5E0}" presName="node" presStyleLbl="node1" presStyleIdx="6" presStyleCnt="8" custScaleX="148991" custScaleY="11482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BC279B1-7038-4973-AA09-AD088881DF1E}" type="pres">
      <dgm:prSet presAssocID="{56A6705B-9A42-4FBF-AD86-9266EEF5EBD8}" presName="sibTrans" presStyleLbl="sibTrans2D1" presStyleIdx="6" presStyleCnt="8"/>
      <dgm:spPr/>
      <dgm:t>
        <a:bodyPr/>
        <a:lstStyle/>
        <a:p>
          <a:endParaRPr lang="pt-PT"/>
        </a:p>
      </dgm:t>
    </dgm:pt>
    <dgm:pt modelId="{1183C65E-B9EC-4934-97B0-BDE26A9DE416}" type="pres">
      <dgm:prSet presAssocID="{56A6705B-9A42-4FBF-AD86-9266EEF5EBD8}" presName="connectorText" presStyleLbl="sibTrans2D1" presStyleIdx="6" presStyleCnt="8"/>
      <dgm:spPr/>
      <dgm:t>
        <a:bodyPr/>
        <a:lstStyle/>
        <a:p>
          <a:endParaRPr lang="pt-PT"/>
        </a:p>
      </dgm:t>
    </dgm:pt>
    <dgm:pt modelId="{B0312B11-F9E0-477B-AF7C-29C0B518C219}" type="pres">
      <dgm:prSet presAssocID="{99805B39-5F72-40D9-A5F8-861018489746}" presName="node" presStyleLbl="node1" presStyleIdx="7" presStyleCnt="8" custScaleX="131807" custScaleY="114820" custRadScaleRad="129015" custRadScaleInc="-5384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12F2E8-18BD-4106-B8E6-4778D258330F}" type="pres">
      <dgm:prSet presAssocID="{D9B2AD2F-9B8D-4AE5-B74C-FBD3A5AB205A}" presName="sibTrans" presStyleLbl="sibTrans2D1" presStyleIdx="7" presStyleCnt="8"/>
      <dgm:spPr/>
      <dgm:t>
        <a:bodyPr/>
        <a:lstStyle/>
        <a:p>
          <a:endParaRPr lang="pt-PT"/>
        </a:p>
      </dgm:t>
    </dgm:pt>
    <dgm:pt modelId="{E1EF036F-E7E2-49DA-AF49-A7E45289E3B0}" type="pres">
      <dgm:prSet presAssocID="{D9B2AD2F-9B8D-4AE5-B74C-FBD3A5AB205A}" presName="connectorText" presStyleLbl="sibTrans2D1" presStyleIdx="7" presStyleCnt="8"/>
      <dgm:spPr/>
      <dgm:t>
        <a:bodyPr/>
        <a:lstStyle/>
        <a:p>
          <a:endParaRPr lang="pt-PT"/>
        </a:p>
      </dgm:t>
    </dgm:pt>
  </dgm:ptLst>
  <dgm:cxnLst>
    <dgm:cxn modelId="{0C41865C-0D2F-4C2E-9D03-EB310A6A60B4}" srcId="{971AE4B9-2E55-4F23-9691-AA985CA84197}" destId="{99805B39-5F72-40D9-A5F8-861018489746}" srcOrd="7" destOrd="0" parTransId="{6561FADB-12AA-4DB4-A8AF-1A17AE632442}" sibTransId="{D9B2AD2F-9B8D-4AE5-B74C-FBD3A5AB205A}"/>
    <dgm:cxn modelId="{64526840-AF32-4696-AE64-42695C57EE72}" type="presOf" srcId="{D9B2AD2F-9B8D-4AE5-B74C-FBD3A5AB205A}" destId="{5012F2E8-18BD-4106-B8E6-4778D258330F}" srcOrd="0" destOrd="0" presId="urn:microsoft.com/office/officeart/2005/8/layout/cycle2"/>
    <dgm:cxn modelId="{68F28C93-4168-4268-A049-2FC31D4BE9E8}" type="presOf" srcId="{D9B2AD2F-9B8D-4AE5-B74C-FBD3A5AB205A}" destId="{E1EF036F-E7E2-49DA-AF49-A7E45289E3B0}" srcOrd="1" destOrd="0" presId="urn:microsoft.com/office/officeart/2005/8/layout/cycle2"/>
    <dgm:cxn modelId="{02869957-AB87-4043-B02D-EEE317B56425}" type="presOf" srcId="{1D2A67EA-5B31-4E3B-9429-E458F318E006}" destId="{2F56E344-3EE9-4B00-B74E-B7B210573A85}" srcOrd="1" destOrd="0" presId="urn:microsoft.com/office/officeart/2005/8/layout/cycle2"/>
    <dgm:cxn modelId="{F73342EA-7626-4572-904D-912DDE8FBBDC}" srcId="{971AE4B9-2E55-4F23-9691-AA985CA84197}" destId="{5441AB26-00B3-407E-9EDF-8F8958A8972C}" srcOrd="3" destOrd="0" parTransId="{5FC186F3-D27E-4DD8-AC70-8393433A68EF}" sibTransId="{75448E0F-EBC1-4911-9B6B-C3B27E716AF3}"/>
    <dgm:cxn modelId="{9C80BF31-7ADF-4BB8-940A-95BFB4001208}" type="presOf" srcId="{AC9DAF42-E5C3-40D9-AB89-F810ABDEC015}" destId="{EDDC5489-4525-4C7F-B2B0-AD9DCD082F8B}" srcOrd="0" destOrd="0" presId="urn:microsoft.com/office/officeart/2005/8/layout/cycle2"/>
    <dgm:cxn modelId="{984ACEE3-1FD9-478A-864A-346E996A48DA}" type="presOf" srcId="{899792FA-CBF4-42AD-A75D-43D0B59DB5E0}" destId="{7140CB41-171D-47DD-841F-0A54F4BF164D}" srcOrd="0" destOrd="0" presId="urn:microsoft.com/office/officeart/2005/8/layout/cycle2"/>
    <dgm:cxn modelId="{1738F698-2809-4F58-950C-059BAF70C20F}" type="presOf" srcId="{13A7305C-8B9C-41D3-8161-13ABB5228C08}" destId="{D01CA545-B1AF-46D9-92D3-7D309FBFAB28}" srcOrd="0" destOrd="0" presId="urn:microsoft.com/office/officeart/2005/8/layout/cycle2"/>
    <dgm:cxn modelId="{5C3FF098-8DFB-4C7A-AB27-F033450EE1CD}" type="presOf" srcId="{5441AB26-00B3-407E-9EDF-8F8958A8972C}" destId="{CE6949BD-82AC-4126-852A-11B92176CEA8}" srcOrd="0" destOrd="0" presId="urn:microsoft.com/office/officeart/2005/8/layout/cycle2"/>
    <dgm:cxn modelId="{2B6B3C1A-50BC-4EE2-8D1F-46E38ECA53A4}" type="presOf" srcId="{75448E0F-EBC1-4911-9B6B-C3B27E716AF3}" destId="{4590F245-16C8-476B-A2CD-7D3E6AFCFEC9}" srcOrd="1" destOrd="0" presId="urn:microsoft.com/office/officeart/2005/8/layout/cycle2"/>
    <dgm:cxn modelId="{2526FADF-645F-4590-8920-61A05A307071}" type="presOf" srcId="{BBF75A77-491E-4C5B-A259-C09E897726A7}" destId="{7F8235D0-BE74-429B-BD86-0DF65CF7D33A}" srcOrd="0" destOrd="0" presId="urn:microsoft.com/office/officeart/2005/8/layout/cycle2"/>
    <dgm:cxn modelId="{5BED8B85-53D3-4F4A-AEC7-AD93F2CD6A97}" type="presOf" srcId="{EF6AB559-381E-474B-B4B8-8451988D126D}" destId="{EF43DAF5-232C-4314-8C09-6C5B1BCC2D21}" srcOrd="0" destOrd="0" presId="urn:microsoft.com/office/officeart/2005/8/layout/cycle2"/>
    <dgm:cxn modelId="{AE3911FF-A231-4164-90DF-51BD45D29530}" srcId="{971AE4B9-2E55-4F23-9691-AA985CA84197}" destId="{AEFB0F7F-A2BE-4D57-94A9-39D9660C367D}" srcOrd="5" destOrd="0" parTransId="{F92C3FD7-0556-4BAC-A5A0-40E69611A22B}" sibTransId="{EF6AB559-381E-474B-B4B8-8451988D126D}"/>
    <dgm:cxn modelId="{9BB8D42F-7916-4C66-B39D-5416FFB41ABB}" type="presOf" srcId="{B2255770-EA8B-4ECC-BBCF-6A23D276B15B}" destId="{85F1B3B7-E55B-4970-BC8C-1516474FCEC3}" srcOrd="1" destOrd="0" presId="urn:microsoft.com/office/officeart/2005/8/layout/cycle2"/>
    <dgm:cxn modelId="{16F72C1F-EABE-4888-9E91-B50E0DD2B7E6}" type="presOf" srcId="{0C34CE3D-697B-48CB-BD3F-735315B0CF5C}" destId="{D10F2A91-526A-4B6F-AF98-B926D1BB08B1}" srcOrd="0" destOrd="0" presId="urn:microsoft.com/office/officeart/2005/8/layout/cycle2"/>
    <dgm:cxn modelId="{7AB9D42E-DF0C-4D00-94E7-93919B80F5AE}" type="presOf" srcId="{1D2A67EA-5B31-4E3B-9429-E458F318E006}" destId="{B8C110F9-AABF-42D9-9A94-B9ECF10ED27B}" srcOrd="0" destOrd="0" presId="urn:microsoft.com/office/officeart/2005/8/layout/cycle2"/>
    <dgm:cxn modelId="{17E52BD8-45CC-418A-BF7D-07171C2BB7F1}" type="presOf" srcId="{75448E0F-EBC1-4911-9B6B-C3B27E716AF3}" destId="{73C99EA2-7754-4D06-A29B-442B2EADB028}" srcOrd="0" destOrd="0" presId="urn:microsoft.com/office/officeart/2005/8/layout/cycle2"/>
    <dgm:cxn modelId="{0B96156B-4859-477E-AB9C-B6403D308CD9}" type="presOf" srcId="{BBF75A77-491E-4C5B-A259-C09E897726A7}" destId="{DFBE45ED-D6B1-43C5-9F18-DF05A4B04D48}" srcOrd="1" destOrd="0" presId="urn:microsoft.com/office/officeart/2005/8/layout/cycle2"/>
    <dgm:cxn modelId="{E8FA61C2-D0BE-4983-8A61-B1CA9F208D9C}" srcId="{971AE4B9-2E55-4F23-9691-AA985CA84197}" destId="{BE1E164A-12E4-4587-B031-9AFF38FC2C30}" srcOrd="0" destOrd="0" parTransId="{C8FFB3F8-9B7E-4A38-884E-4FE9EF2924E6}" sibTransId="{AC9DAF42-E5C3-40D9-AB89-F810ABDEC015}"/>
    <dgm:cxn modelId="{C9E199E4-BA1C-40F3-AED0-B8832D979CBB}" type="presOf" srcId="{FA055218-36D9-4DBA-A73D-04B8A7F8A785}" destId="{FE11E4A0-4097-4EC0-A207-C3E38567F821}" srcOrd="0" destOrd="0" presId="urn:microsoft.com/office/officeart/2005/8/layout/cycle2"/>
    <dgm:cxn modelId="{999EACC9-7918-448C-AFCE-331204F5C4EF}" type="presOf" srcId="{EF6AB559-381E-474B-B4B8-8451988D126D}" destId="{4F2AA165-8A46-47FA-8FE5-4CA3D3BF2B1E}" srcOrd="1" destOrd="0" presId="urn:microsoft.com/office/officeart/2005/8/layout/cycle2"/>
    <dgm:cxn modelId="{DE0888B9-E8CB-45E3-A528-9D221F28BD22}" type="presOf" srcId="{BE1E164A-12E4-4587-B031-9AFF38FC2C30}" destId="{DBEE61EF-C94B-400B-98BA-41FAB4F93FF5}" srcOrd="0" destOrd="0" presId="urn:microsoft.com/office/officeart/2005/8/layout/cycle2"/>
    <dgm:cxn modelId="{04777BCE-74B5-48DC-9171-917F010A4DD4}" type="presOf" srcId="{99805B39-5F72-40D9-A5F8-861018489746}" destId="{B0312B11-F9E0-477B-AF7C-29C0B518C219}" srcOrd="0" destOrd="0" presId="urn:microsoft.com/office/officeart/2005/8/layout/cycle2"/>
    <dgm:cxn modelId="{1F3EC13E-297A-4E6C-B1EA-11F6B300DDB2}" srcId="{971AE4B9-2E55-4F23-9691-AA985CA84197}" destId="{FA055218-36D9-4DBA-A73D-04B8A7F8A785}" srcOrd="1" destOrd="0" parTransId="{16C738C9-1D03-4CC4-8854-8F3476C1050C}" sibTransId="{B2255770-EA8B-4ECC-BBCF-6A23D276B15B}"/>
    <dgm:cxn modelId="{B5B7821E-8139-4E9C-894D-A578E74E5660}" type="presOf" srcId="{AC9DAF42-E5C3-40D9-AB89-F810ABDEC015}" destId="{B96FDBE2-85CF-40DD-99A0-EC747537E92F}" srcOrd="1" destOrd="0" presId="urn:microsoft.com/office/officeart/2005/8/layout/cycle2"/>
    <dgm:cxn modelId="{0C923C68-69B7-4970-83AA-B375CA9870AD}" type="presOf" srcId="{971AE4B9-2E55-4F23-9691-AA985CA84197}" destId="{3CB83981-2A12-4B52-9AFB-58F653E90BB4}" srcOrd="0" destOrd="0" presId="urn:microsoft.com/office/officeart/2005/8/layout/cycle2"/>
    <dgm:cxn modelId="{20CA61EF-19AA-4091-A9A8-E6F377101D2E}" srcId="{971AE4B9-2E55-4F23-9691-AA985CA84197}" destId="{899792FA-CBF4-42AD-A75D-43D0B59DB5E0}" srcOrd="6" destOrd="0" parTransId="{2107E08F-0A13-4865-AE36-7B207E155590}" sibTransId="{56A6705B-9A42-4FBF-AD86-9266EEF5EBD8}"/>
    <dgm:cxn modelId="{A4D91A88-A2EB-4DD1-ABFA-2EF80C2D66FB}" srcId="{971AE4B9-2E55-4F23-9691-AA985CA84197}" destId="{0C34CE3D-697B-48CB-BD3F-735315B0CF5C}" srcOrd="2" destOrd="0" parTransId="{9535305A-3A52-43BD-9DAF-3264033C8EA9}" sibTransId="{1D2A67EA-5B31-4E3B-9429-E458F318E006}"/>
    <dgm:cxn modelId="{9CAD0B1C-A899-461F-93D9-A16B665F6A09}" srcId="{971AE4B9-2E55-4F23-9691-AA985CA84197}" destId="{13A7305C-8B9C-41D3-8161-13ABB5228C08}" srcOrd="4" destOrd="0" parTransId="{0B336287-7304-4A22-94EC-7849A783C767}" sibTransId="{BBF75A77-491E-4C5B-A259-C09E897726A7}"/>
    <dgm:cxn modelId="{B906B464-7551-48C7-BDB4-8253DDBD4C1E}" type="presOf" srcId="{56A6705B-9A42-4FBF-AD86-9266EEF5EBD8}" destId="{1183C65E-B9EC-4934-97B0-BDE26A9DE416}" srcOrd="1" destOrd="0" presId="urn:microsoft.com/office/officeart/2005/8/layout/cycle2"/>
    <dgm:cxn modelId="{D0E12B1A-FEB5-4207-B3A8-3E82C7ACDE44}" type="presOf" srcId="{B2255770-EA8B-4ECC-BBCF-6A23D276B15B}" destId="{F99B6279-76AD-48C5-B9B0-C89705C32892}" srcOrd="0" destOrd="0" presId="urn:microsoft.com/office/officeart/2005/8/layout/cycle2"/>
    <dgm:cxn modelId="{CCD27CA0-59DF-4965-B650-411CE726C257}" type="presOf" srcId="{AEFB0F7F-A2BE-4D57-94A9-39D9660C367D}" destId="{63E78129-EB0A-405A-B647-BFE810C10463}" srcOrd="0" destOrd="0" presId="urn:microsoft.com/office/officeart/2005/8/layout/cycle2"/>
    <dgm:cxn modelId="{79497E7B-C45A-4AB3-AB43-5C69F50C41AD}" type="presOf" srcId="{56A6705B-9A42-4FBF-AD86-9266EEF5EBD8}" destId="{BBC279B1-7038-4973-AA09-AD088881DF1E}" srcOrd="0" destOrd="0" presId="urn:microsoft.com/office/officeart/2005/8/layout/cycle2"/>
    <dgm:cxn modelId="{76C03512-22C1-43E1-BAAE-7ADCF55C6E91}" type="presParOf" srcId="{3CB83981-2A12-4B52-9AFB-58F653E90BB4}" destId="{DBEE61EF-C94B-400B-98BA-41FAB4F93FF5}" srcOrd="0" destOrd="0" presId="urn:microsoft.com/office/officeart/2005/8/layout/cycle2"/>
    <dgm:cxn modelId="{B53461D5-CF43-4D66-9465-0319D0AEEB13}" type="presParOf" srcId="{3CB83981-2A12-4B52-9AFB-58F653E90BB4}" destId="{EDDC5489-4525-4C7F-B2B0-AD9DCD082F8B}" srcOrd="1" destOrd="0" presId="urn:microsoft.com/office/officeart/2005/8/layout/cycle2"/>
    <dgm:cxn modelId="{22BD7B01-81D0-4E93-B85F-08EEC3E0DD37}" type="presParOf" srcId="{EDDC5489-4525-4C7F-B2B0-AD9DCD082F8B}" destId="{B96FDBE2-85CF-40DD-99A0-EC747537E92F}" srcOrd="0" destOrd="0" presId="urn:microsoft.com/office/officeart/2005/8/layout/cycle2"/>
    <dgm:cxn modelId="{1BCF8022-755F-4CCE-A873-2EE2EADCF3C1}" type="presParOf" srcId="{3CB83981-2A12-4B52-9AFB-58F653E90BB4}" destId="{FE11E4A0-4097-4EC0-A207-C3E38567F821}" srcOrd="2" destOrd="0" presId="urn:microsoft.com/office/officeart/2005/8/layout/cycle2"/>
    <dgm:cxn modelId="{C297C376-374B-4253-A15F-042C1383C138}" type="presParOf" srcId="{3CB83981-2A12-4B52-9AFB-58F653E90BB4}" destId="{F99B6279-76AD-48C5-B9B0-C89705C32892}" srcOrd="3" destOrd="0" presId="urn:microsoft.com/office/officeart/2005/8/layout/cycle2"/>
    <dgm:cxn modelId="{E8883E26-C70F-4C1F-B4FB-DF58A478CD03}" type="presParOf" srcId="{F99B6279-76AD-48C5-B9B0-C89705C32892}" destId="{85F1B3B7-E55B-4970-BC8C-1516474FCEC3}" srcOrd="0" destOrd="0" presId="urn:microsoft.com/office/officeart/2005/8/layout/cycle2"/>
    <dgm:cxn modelId="{F0D2D9F2-90E3-4086-9D0B-0A3CA8602988}" type="presParOf" srcId="{3CB83981-2A12-4B52-9AFB-58F653E90BB4}" destId="{D10F2A91-526A-4B6F-AF98-B926D1BB08B1}" srcOrd="4" destOrd="0" presId="urn:microsoft.com/office/officeart/2005/8/layout/cycle2"/>
    <dgm:cxn modelId="{D2A3BB3D-4107-4593-8DA0-639CDDCC48C9}" type="presParOf" srcId="{3CB83981-2A12-4B52-9AFB-58F653E90BB4}" destId="{B8C110F9-AABF-42D9-9A94-B9ECF10ED27B}" srcOrd="5" destOrd="0" presId="urn:microsoft.com/office/officeart/2005/8/layout/cycle2"/>
    <dgm:cxn modelId="{0B41F3D7-A6F7-4630-AEEB-14974B58BAB4}" type="presParOf" srcId="{B8C110F9-AABF-42D9-9A94-B9ECF10ED27B}" destId="{2F56E344-3EE9-4B00-B74E-B7B210573A85}" srcOrd="0" destOrd="0" presId="urn:microsoft.com/office/officeart/2005/8/layout/cycle2"/>
    <dgm:cxn modelId="{DDE54048-25FA-4C07-AE2A-3248F97C0AD4}" type="presParOf" srcId="{3CB83981-2A12-4B52-9AFB-58F653E90BB4}" destId="{CE6949BD-82AC-4126-852A-11B92176CEA8}" srcOrd="6" destOrd="0" presId="urn:microsoft.com/office/officeart/2005/8/layout/cycle2"/>
    <dgm:cxn modelId="{33DD32F0-AA6E-4171-BD8B-E017DB631C96}" type="presParOf" srcId="{3CB83981-2A12-4B52-9AFB-58F653E90BB4}" destId="{73C99EA2-7754-4D06-A29B-442B2EADB028}" srcOrd="7" destOrd="0" presId="urn:microsoft.com/office/officeart/2005/8/layout/cycle2"/>
    <dgm:cxn modelId="{5AAF2E88-49F5-412B-8685-004E94863EA2}" type="presParOf" srcId="{73C99EA2-7754-4D06-A29B-442B2EADB028}" destId="{4590F245-16C8-476B-A2CD-7D3E6AFCFEC9}" srcOrd="0" destOrd="0" presId="urn:microsoft.com/office/officeart/2005/8/layout/cycle2"/>
    <dgm:cxn modelId="{41E98500-E358-4BDA-A6AE-2844B36101CA}" type="presParOf" srcId="{3CB83981-2A12-4B52-9AFB-58F653E90BB4}" destId="{D01CA545-B1AF-46D9-92D3-7D309FBFAB28}" srcOrd="8" destOrd="0" presId="urn:microsoft.com/office/officeart/2005/8/layout/cycle2"/>
    <dgm:cxn modelId="{FD681A9E-4B1F-485B-A72A-DDFBD64879EE}" type="presParOf" srcId="{3CB83981-2A12-4B52-9AFB-58F653E90BB4}" destId="{7F8235D0-BE74-429B-BD86-0DF65CF7D33A}" srcOrd="9" destOrd="0" presId="urn:microsoft.com/office/officeart/2005/8/layout/cycle2"/>
    <dgm:cxn modelId="{6083DC1E-E7D2-4C22-98C9-902600368CA4}" type="presParOf" srcId="{7F8235D0-BE74-429B-BD86-0DF65CF7D33A}" destId="{DFBE45ED-D6B1-43C5-9F18-DF05A4B04D48}" srcOrd="0" destOrd="0" presId="urn:microsoft.com/office/officeart/2005/8/layout/cycle2"/>
    <dgm:cxn modelId="{04216FEA-33CF-4164-83FC-72B9174287A2}" type="presParOf" srcId="{3CB83981-2A12-4B52-9AFB-58F653E90BB4}" destId="{63E78129-EB0A-405A-B647-BFE810C10463}" srcOrd="10" destOrd="0" presId="urn:microsoft.com/office/officeart/2005/8/layout/cycle2"/>
    <dgm:cxn modelId="{0A7DD7A6-D90F-4FEE-9B41-05E4BE74006D}" type="presParOf" srcId="{3CB83981-2A12-4B52-9AFB-58F653E90BB4}" destId="{EF43DAF5-232C-4314-8C09-6C5B1BCC2D21}" srcOrd="11" destOrd="0" presId="urn:microsoft.com/office/officeart/2005/8/layout/cycle2"/>
    <dgm:cxn modelId="{C831DB54-EF67-4789-931C-55DFE01E80D6}" type="presParOf" srcId="{EF43DAF5-232C-4314-8C09-6C5B1BCC2D21}" destId="{4F2AA165-8A46-47FA-8FE5-4CA3D3BF2B1E}" srcOrd="0" destOrd="0" presId="urn:microsoft.com/office/officeart/2005/8/layout/cycle2"/>
    <dgm:cxn modelId="{990C9F47-9750-445A-A2CA-DD9E67CC886D}" type="presParOf" srcId="{3CB83981-2A12-4B52-9AFB-58F653E90BB4}" destId="{7140CB41-171D-47DD-841F-0A54F4BF164D}" srcOrd="12" destOrd="0" presId="urn:microsoft.com/office/officeart/2005/8/layout/cycle2"/>
    <dgm:cxn modelId="{A68ABC8B-F94D-40CD-888A-BE742C17493F}" type="presParOf" srcId="{3CB83981-2A12-4B52-9AFB-58F653E90BB4}" destId="{BBC279B1-7038-4973-AA09-AD088881DF1E}" srcOrd="13" destOrd="0" presId="urn:microsoft.com/office/officeart/2005/8/layout/cycle2"/>
    <dgm:cxn modelId="{6F782EDD-DCA6-4BB3-BB47-6A2CF4F9BB21}" type="presParOf" srcId="{BBC279B1-7038-4973-AA09-AD088881DF1E}" destId="{1183C65E-B9EC-4934-97B0-BDE26A9DE416}" srcOrd="0" destOrd="0" presId="urn:microsoft.com/office/officeart/2005/8/layout/cycle2"/>
    <dgm:cxn modelId="{E427353D-9358-47AE-A736-531E14072C56}" type="presParOf" srcId="{3CB83981-2A12-4B52-9AFB-58F653E90BB4}" destId="{B0312B11-F9E0-477B-AF7C-29C0B518C219}" srcOrd="14" destOrd="0" presId="urn:microsoft.com/office/officeart/2005/8/layout/cycle2"/>
    <dgm:cxn modelId="{FC27414A-ACCC-4417-A20C-0D5E506E2436}" type="presParOf" srcId="{3CB83981-2A12-4B52-9AFB-58F653E90BB4}" destId="{5012F2E8-18BD-4106-B8E6-4778D258330F}" srcOrd="15" destOrd="0" presId="urn:microsoft.com/office/officeart/2005/8/layout/cycle2"/>
    <dgm:cxn modelId="{B7D6A1CE-F478-46AD-AD7C-90C2F030FF2E}" type="presParOf" srcId="{5012F2E8-18BD-4106-B8E6-4778D258330F}" destId="{E1EF036F-E7E2-49DA-AF49-A7E45289E3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E61EF-C94B-400B-98BA-41FAB4F93FF5}">
      <dsp:nvSpPr>
        <dsp:cNvPr id="0" name=""/>
        <dsp:cNvSpPr/>
      </dsp:nvSpPr>
      <dsp:spPr>
        <a:xfrm>
          <a:off x="2825517" y="922996"/>
          <a:ext cx="1577452" cy="1374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Hospitais</a:t>
          </a:r>
          <a:endParaRPr lang="pt-PT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56529" y="1124236"/>
        <a:ext cx="1115428" cy="971674"/>
      </dsp:txXfrm>
    </dsp:sp>
    <dsp:sp modelId="{EDDC5489-4525-4C7F-B2B0-AD9DCD082F8B}">
      <dsp:nvSpPr>
        <dsp:cNvPr id="0" name=""/>
        <dsp:cNvSpPr/>
      </dsp:nvSpPr>
      <dsp:spPr>
        <a:xfrm rot="260188">
          <a:off x="4498152" y="1484165"/>
          <a:ext cx="237962" cy="40391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/>
        </a:p>
      </dsp:txBody>
      <dsp:txXfrm>
        <a:off x="4498254" y="1562249"/>
        <a:ext cx="166573" cy="242350"/>
      </dsp:txXfrm>
    </dsp:sp>
    <dsp:sp modelId="{FE11E4A0-4097-4EC0-A207-C3E38567F821}">
      <dsp:nvSpPr>
        <dsp:cNvPr id="0" name=""/>
        <dsp:cNvSpPr/>
      </dsp:nvSpPr>
      <dsp:spPr>
        <a:xfrm>
          <a:off x="4843767" y="1081917"/>
          <a:ext cx="1732437" cy="1374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Estabelecim</a:t>
          </a:r>
          <a:r>
            <a:rPr lang="pt-PT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Prisionais</a:t>
          </a:r>
          <a:endParaRPr lang="pt-PT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097477" y="1283157"/>
        <a:ext cx="1225017" cy="971674"/>
      </dsp:txXfrm>
    </dsp:sp>
    <dsp:sp modelId="{F99B6279-76AD-48C5-B9B0-C89705C32892}">
      <dsp:nvSpPr>
        <dsp:cNvPr id="0" name=""/>
        <dsp:cNvSpPr/>
      </dsp:nvSpPr>
      <dsp:spPr>
        <a:xfrm rot="2765812">
          <a:off x="6249712" y="2182325"/>
          <a:ext cx="104887" cy="40391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/>
        </a:p>
      </dsp:txBody>
      <dsp:txXfrm>
        <a:off x="6254535" y="2251772"/>
        <a:ext cx="73421" cy="242350"/>
      </dsp:txXfrm>
    </dsp:sp>
    <dsp:sp modelId="{D10F2A91-526A-4B6F-AF98-B926D1BB08B1}">
      <dsp:nvSpPr>
        <dsp:cNvPr id="0" name=""/>
        <dsp:cNvSpPr/>
      </dsp:nvSpPr>
      <dsp:spPr>
        <a:xfrm>
          <a:off x="6090837" y="2297155"/>
          <a:ext cx="1577452" cy="1374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Corpo de Bombeiros</a:t>
          </a:r>
          <a:endParaRPr lang="pt-PT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21849" y="2498395"/>
        <a:ext cx="1115428" cy="971674"/>
      </dsp:txXfrm>
    </dsp:sp>
    <dsp:sp modelId="{B8C110F9-AABF-42D9-9A94-B9ECF10ED27B}">
      <dsp:nvSpPr>
        <dsp:cNvPr id="0" name=""/>
        <dsp:cNvSpPr/>
      </dsp:nvSpPr>
      <dsp:spPr>
        <a:xfrm rot="5932148">
          <a:off x="6709640" y="3552909"/>
          <a:ext cx="99341" cy="40391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/>
        </a:p>
      </dsp:txBody>
      <dsp:txXfrm rot="10800000">
        <a:off x="6726838" y="3618969"/>
        <a:ext cx="69539" cy="242350"/>
      </dsp:txXfrm>
    </dsp:sp>
    <dsp:sp modelId="{CE6949BD-82AC-4126-852A-11B92176CEA8}">
      <dsp:nvSpPr>
        <dsp:cNvPr id="0" name=""/>
        <dsp:cNvSpPr/>
      </dsp:nvSpPr>
      <dsp:spPr>
        <a:xfrm>
          <a:off x="5849464" y="3843982"/>
          <a:ext cx="1577452" cy="1374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Aeroporto de Lisboa</a:t>
          </a:r>
          <a:endParaRPr lang="pt-PT" sz="1800" kern="1200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80476" y="4045222"/>
        <a:ext cx="1115428" cy="971674"/>
      </dsp:txXfrm>
    </dsp:sp>
    <dsp:sp modelId="{73C99EA2-7754-4D06-A29B-442B2EADB028}">
      <dsp:nvSpPr>
        <dsp:cNvPr id="0" name=""/>
        <dsp:cNvSpPr/>
      </dsp:nvSpPr>
      <dsp:spPr>
        <a:xfrm rot="11402851">
          <a:off x="5480929" y="4148358"/>
          <a:ext cx="274335" cy="40391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/>
        </a:p>
      </dsp:txBody>
      <dsp:txXfrm rot="10800000">
        <a:off x="5562598" y="4236320"/>
        <a:ext cx="192035" cy="242350"/>
      </dsp:txXfrm>
    </dsp:sp>
    <dsp:sp modelId="{D01CA545-B1AF-46D9-92D3-7D309FBFAB28}">
      <dsp:nvSpPr>
        <dsp:cNvPr id="0" name=""/>
        <dsp:cNvSpPr/>
      </dsp:nvSpPr>
      <dsp:spPr>
        <a:xfrm>
          <a:off x="3420208" y="3447940"/>
          <a:ext cx="1965524" cy="1374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Atendimento comunidade</a:t>
          </a:r>
          <a:endParaRPr lang="pt-PT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08052" y="3649180"/>
        <a:ext cx="1389836" cy="971674"/>
      </dsp:txXfrm>
    </dsp:sp>
    <dsp:sp modelId="{7F8235D0-BE74-429B-BD86-0DF65CF7D33A}">
      <dsp:nvSpPr>
        <dsp:cNvPr id="0" name=""/>
        <dsp:cNvSpPr/>
      </dsp:nvSpPr>
      <dsp:spPr>
        <a:xfrm rot="9628081">
          <a:off x="3464520" y="4257892"/>
          <a:ext cx="45546" cy="403916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/>
        </a:p>
      </dsp:txBody>
      <dsp:txXfrm rot="10800000">
        <a:off x="3477791" y="4336391"/>
        <a:ext cx="31882" cy="242350"/>
      </dsp:txXfrm>
    </dsp:sp>
    <dsp:sp modelId="{63E78129-EB0A-405A-B647-BFE810C10463}">
      <dsp:nvSpPr>
        <dsp:cNvPr id="0" name=""/>
        <dsp:cNvSpPr/>
      </dsp:nvSpPr>
      <dsp:spPr>
        <a:xfrm>
          <a:off x="1926377" y="4046706"/>
          <a:ext cx="1577452" cy="1374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Forças Segurança</a:t>
          </a:r>
          <a:endParaRPr lang="pt-PT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57389" y="4247946"/>
        <a:ext cx="1115428" cy="971674"/>
      </dsp:txXfrm>
    </dsp:sp>
    <dsp:sp modelId="{EF43DAF5-232C-4314-8C09-6C5B1BCC2D21}">
      <dsp:nvSpPr>
        <dsp:cNvPr id="0" name=""/>
        <dsp:cNvSpPr/>
      </dsp:nvSpPr>
      <dsp:spPr>
        <a:xfrm rot="14859412">
          <a:off x="2214395" y="3650529"/>
          <a:ext cx="276975" cy="40391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/>
        </a:p>
      </dsp:txBody>
      <dsp:txXfrm rot="10800000">
        <a:off x="2271735" y="3769739"/>
        <a:ext cx="193883" cy="242350"/>
      </dsp:txXfrm>
    </dsp:sp>
    <dsp:sp modelId="{7140CB41-171D-47DD-841F-0A54F4BF164D}">
      <dsp:nvSpPr>
        <dsp:cNvPr id="0" name=""/>
        <dsp:cNvSpPr/>
      </dsp:nvSpPr>
      <dsp:spPr>
        <a:xfrm>
          <a:off x="1089801" y="2261475"/>
          <a:ext cx="1783109" cy="1374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Serviço de Estrangeiros e Fronteiras</a:t>
          </a:r>
          <a:endParaRPr lang="pt-PT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50931" y="2462715"/>
        <a:ext cx="1260849" cy="971674"/>
      </dsp:txXfrm>
    </dsp:sp>
    <dsp:sp modelId="{BBC279B1-7038-4973-AA09-AD088881DF1E}">
      <dsp:nvSpPr>
        <dsp:cNvPr id="0" name=""/>
        <dsp:cNvSpPr/>
      </dsp:nvSpPr>
      <dsp:spPr>
        <a:xfrm rot="15792585">
          <a:off x="1810003" y="1928099"/>
          <a:ext cx="147788" cy="40391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/>
        </a:p>
      </dsp:txBody>
      <dsp:txXfrm rot="10800000">
        <a:off x="1834792" y="2030895"/>
        <a:ext cx="103452" cy="242350"/>
      </dsp:txXfrm>
    </dsp:sp>
    <dsp:sp modelId="{B0312B11-F9E0-477B-AF7C-29C0B518C219}">
      <dsp:nvSpPr>
        <dsp:cNvPr id="0" name=""/>
        <dsp:cNvSpPr/>
      </dsp:nvSpPr>
      <dsp:spPr>
        <a:xfrm>
          <a:off x="996818" y="616971"/>
          <a:ext cx="1577452" cy="1374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Lares, creches</a:t>
          </a:r>
          <a:endParaRPr lang="pt-PT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27830" y="818211"/>
        <a:ext cx="1115428" cy="971674"/>
      </dsp:txXfrm>
    </dsp:sp>
    <dsp:sp modelId="{5012F2E8-18BD-4106-B8E6-4778D258330F}">
      <dsp:nvSpPr>
        <dsp:cNvPr id="0" name=""/>
        <dsp:cNvSpPr/>
      </dsp:nvSpPr>
      <dsp:spPr>
        <a:xfrm rot="570012">
          <a:off x="2620584" y="1254401"/>
          <a:ext cx="150233" cy="40391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kern="1200"/>
        </a:p>
      </dsp:txBody>
      <dsp:txXfrm>
        <a:off x="2620893" y="1331465"/>
        <a:ext cx="105163" cy="242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DF3E-56C3-43F2-A368-386431E98B18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E5251-8885-423C-8887-E4A15B2320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4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E5251-8885-423C-8887-E4A15B232089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165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Para além de:</a:t>
            </a:r>
            <a:br>
              <a:rPr lang="pt-PT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t-PT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pt-PT" sz="12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vigilância laboratorial e análise da informação gerada pela rede laboratorial/ </a:t>
            </a:r>
            <a:r>
              <a:rPr lang="pt-PT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Validação periódica dos métodos e protocolos de trabalho</a:t>
            </a:r>
            <a:endParaRPr lang="pt-PT" sz="12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PT" sz="12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pt-PT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monitorização da capacidade de testagem diária (público, privado e Academia), promovendo a utilização de ferramentas eletrónicas integradas… + articulação</a:t>
            </a:r>
            <a:r>
              <a:rPr lang="pt-PT" sz="1200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com iniciativa privada e Academia</a:t>
            </a:r>
            <a:endParaRPr lang="pt-PT" sz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 smtClean="0"/>
          </a:p>
          <a:p>
            <a:r>
              <a:rPr lang="en-GB" dirty="0" err="1" smtClean="0"/>
              <a:t>Salientar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colaboração</a:t>
            </a:r>
            <a:r>
              <a:rPr lang="en-GB" baseline="0" dirty="0" smtClean="0"/>
              <a:t> para a </a:t>
            </a:r>
            <a:r>
              <a:rPr lang="en-GB" baseline="0" dirty="0" err="1" smtClean="0"/>
              <a:t>vigilância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epidemiológica</a:t>
            </a:r>
            <a:r>
              <a:rPr lang="en-GB" baseline="0" dirty="0" smtClean="0"/>
              <a:t> + ISN</a:t>
            </a:r>
          </a:p>
          <a:p>
            <a:r>
              <a:rPr lang="en-GB" baseline="0" dirty="0" smtClean="0"/>
              <a:t>+ </a:t>
            </a:r>
            <a:r>
              <a:rPr lang="pt-PT" dirty="0" smtClean="0">
                <a:effectLst/>
              </a:rPr>
              <a:t>as estimativas da curva epidémica da infeção por SARS-CoV-2 por data de início de sintomas e as estimativas dos parâmetros de transmissibilidade </a:t>
            </a:r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E5251-8885-423C-8887-E4A15B232089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633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8DC-374B-0E41-8ACC-26517F4E53C0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03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98DC-374B-0E41-8ACC-26517F4E53C0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050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mtClean="0"/>
              <a:t>Necessário numerar </a:t>
            </a:r>
            <a:r>
              <a:rPr lang="pt-PT" dirty="0" smtClean="0"/>
              <a:t>a figura de acordo</a:t>
            </a:r>
            <a:r>
              <a:rPr lang="pt-PT" baseline="0" dirty="0" smtClean="0"/>
              <a:t> com o resto da apresentação.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31D3-C352-6943-8E58-602FFD8C9E59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701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313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560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789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446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		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717032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EB5C-7779-49D6-881A-8AB02B95917C}" type="datetime1">
              <a:rPr lang="pt-PT" smtClean="0"/>
              <a:t>06/07/2020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tângulo 2"/>
          <p:cNvSpPr/>
          <p:nvPr userDrawn="1"/>
        </p:nvSpPr>
        <p:spPr>
          <a:xfrm>
            <a:off x="4702629" y="5551715"/>
            <a:ext cx="4278085" cy="108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616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AB8A6-405F-4261-84EB-84A353B1133B}" type="datetime1">
              <a:rPr lang="pt-PT" smtClean="0"/>
              <a:t>06/07/2020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7A1D-12DB-4F47-B62C-893A997C15B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8927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AF2D-6A5B-4D4A-B07C-3C078F80637A}" type="datetime1">
              <a:rPr lang="pt-PT" smtClean="0"/>
              <a:t>06/07/2020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CE837-2322-42B6-9018-282ACB22A4E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403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58975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58975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41115-9D2C-4E11-9481-8BD9EC60F8AB}" type="datetime1">
              <a:rPr lang="pt-PT" smtClean="0"/>
              <a:t>06/07/2020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DA75-7EF4-485C-B7B5-AB35B2D9294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728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31D5F-D12B-4598-9397-7DC229AE9958}" type="datetime1">
              <a:rPr lang="pt-PT" smtClean="0"/>
              <a:t>06/07/2020</a:t>
            </a:fld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34FD-8A52-4B3F-9B4F-55D0E9179C4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134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8CDAA-3BAF-471E-8B3A-C785B45F41F7}" type="datetime1">
              <a:rPr lang="pt-PT" smtClean="0"/>
              <a:t>06/07/2020</a:t>
            </a:fld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38DFE-E4F3-44E6-A755-515A75353DB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5694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85208-7D32-48C1-8DAA-6827E036773A}" type="datetime1">
              <a:rPr lang="pt-PT" smtClean="0"/>
              <a:t>06/07/2020</a:t>
            </a:fld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7FEC-D50C-4211-BBCC-2C0AB518B70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7671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72200-68CD-4DC1-8250-98AEDE50F134}" type="datetime1">
              <a:rPr lang="pt-PT" smtClean="0"/>
              <a:t>06/07/2020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ACF8-0D99-4010-8ECA-5402651E212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842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908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FEA3E-E3FF-404B-A6AE-680B25184868}" type="datetime1">
              <a:rPr lang="pt-PT" smtClean="0"/>
              <a:t>06/07/2020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33D0-1EED-40CA-BA76-A12159100AD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5619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80783-96B0-4ADC-ACC1-AA9CDEA2B5A7}" type="datetime1">
              <a:rPr lang="pt-PT" smtClean="0"/>
              <a:t>06/07/2020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84369-D70B-486E-A47C-67026A5E2F3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1902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30238"/>
            <a:ext cx="2057400" cy="5462587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30238"/>
            <a:ext cx="6019800" cy="5462587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F2BEC-F8D1-4B23-A750-B99E60A35CB2}" type="datetime1">
              <a:rPr lang="pt-PT" smtClean="0"/>
              <a:t>06/07/2020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FC93-21A0-408A-A0C7-46C4274EAD7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529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51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909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379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22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03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728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10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4D735-0266-4298-8A36-CB12B2BE34FB}" type="datetimeFigureOut">
              <a:rPr lang="pt-PT" smtClean="0"/>
              <a:t>06/07/2020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791E-F144-4048-8A76-88DF0F2FD2D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208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 do título		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8975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296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C538BF4-2574-4827-84DC-1A8D86F23292}" type="datetime1">
              <a:rPr lang="pt-PT" smtClean="0"/>
              <a:t>06/07/2020</a:t>
            </a:fld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96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960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4014988-603D-4CF9-BF4E-9ADE056766EB}" type="slidenum">
              <a:rPr lang="pt-PT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PT"/>
          </a:p>
        </p:txBody>
      </p:sp>
      <p:pic>
        <p:nvPicPr>
          <p:cNvPr id="1031" name="Picture 7" descr="template insa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472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00296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9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9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9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9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9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96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96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96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960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mcovid19.limequery.com/2869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instituto-ricardo-jorge-desenvolve-estudo-para-monitorizar-integridade-genetica-do-sars-cov-2-e-a-sua-evolucao-durante-periodo-de-infecao" TargetMode="External"/><Relationship Id="rId4" Type="http://schemas.openxmlformats.org/officeDocument/2006/relationships/hyperlink" Target="http://www.insa.min-saude.pt/instituto-ricardo-jorge-desenvolve-estudo-de-avaliacao-do-impacto-da-pandemia-na-populaca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048" y="16722"/>
            <a:ext cx="9144000" cy="6841278"/>
            <a:chOff x="-245725" y="16722"/>
            <a:chExt cx="9144000" cy="6841278"/>
          </a:xfrm>
        </p:grpSpPr>
        <p:grpSp>
          <p:nvGrpSpPr>
            <p:cNvPr id="6" name="Grupo 5"/>
            <p:cNvGrpSpPr/>
            <p:nvPr/>
          </p:nvGrpSpPr>
          <p:grpSpPr>
            <a:xfrm>
              <a:off x="-245725" y="16722"/>
              <a:ext cx="9144000" cy="6841278"/>
              <a:chOff x="-245725" y="16722"/>
              <a:chExt cx="9144000" cy="6841278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-245725" y="16722"/>
                <a:ext cx="9144000" cy="6841278"/>
                <a:chOff x="-314955" y="16722"/>
                <a:chExt cx="9211417" cy="6841278"/>
              </a:xfrm>
            </p:grpSpPr>
            <p:pic>
              <p:nvPicPr>
                <p:cNvPr id="2" name="Imagem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" t="-443" r="6952" b="-2662"/>
                <a:stretch/>
              </p:blipFill>
              <p:spPr>
                <a:xfrm>
                  <a:off x="-314955" y="2157499"/>
                  <a:ext cx="9211417" cy="3485451"/>
                </a:xfrm>
                <a:prstGeom prst="rect">
                  <a:avLst/>
                </a:prstGeom>
              </p:spPr>
            </p:pic>
            <p:pic>
              <p:nvPicPr>
                <p:cNvPr id="3" name="Imagem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773" y="6125945"/>
                  <a:ext cx="1617765" cy="732055"/>
                </a:xfrm>
                <a:prstGeom prst="rect">
                  <a:avLst/>
                </a:prstGeom>
              </p:spPr>
            </p:pic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8619" y="6282705"/>
                  <a:ext cx="2031647" cy="317669"/>
                </a:xfrm>
                <a:prstGeom prst="rect">
                  <a:avLst/>
                </a:prstGeom>
              </p:spPr>
            </p:pic>
            <p:sp>
              <p:nvSpPr>
                <p:cNvPr id="7" name="CaixaDeTexto 6"/>
                <p:cNvSpPr txBox="1"/>
                <p:nvPr/>
              </p:nvSpPr>
              <p:spPr>
                <a:xfrm>
                  <a:off x="-96554" y="16722"/>
                  <a:ext cx="8829609" cy="20005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pt-PT" sz="3000" b="1" dirty="0" smtClean="0">
                      <a:solidFill>
                        <a:srgbClr val="4472C4">
                          <a:lumMod val="75000"/>
                        </a:srgb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 Light" panose="020F0302020204030204"/>
                    </a:rPr>
                    <a:t>Encontro da RINSP/CPLP</a:t>
                  </a:r>
                </a:p>
                <a:p>
                  <a:pPr algn="ctr" defTabSz="342900">
                    <a:lnSpc>
                      <a:spcPct val="150000"/>
                    </a:lnSpc>
                  </a:pPr>
                  <a:endParaRPr lang="pt-PT" sz="200" b="1" dirty="0">
                    <a:solidFill>
                      <a:srgbClr val="4472C4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/>
                  </a:endParaRPr>
                </a:p>
                <a:p>
                  <a:pPr algn="ctr" defTabSz="342900"/>
                  <a:r>
                    <a:rPr lang="pt-PT" sz="2000" b="1" dirty="0" smtClean="0">
                      <a:solidFill>
                        <a:srgbClr val="4472C4">
                          <a:lumMod val="75000"/>
                        </a:srgb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 Light" panose="020F0302020204030204"/>
                    </a:rPr>
                    <a:t>Atenção Primária no contexto da COVID-19</a:t>
                  </a:r>
                </a:p>
                <a:p>
                  <a:pPr algn="ctr" defTabSz="342900"/>
                  <a:endParaRPr lang="pt-PT" sz="2000" b="1" dirty="0" smtClean="0">
                    <a:solidFill>
                      <a:srgbClr val="4472C4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/>
                  </a:endParaRPr>
                </a:p>
                <a:p>
                  <a:pPr algn="just" defTabSz="342900"/>
                  <a:r>
                    <a:rPr lang="pt-PT" dirty="0" smtClean="0">
                      <a:solidFill>
                        <a:srgbClr val="4472C4">
                          <a:lumMod val="75000"/>
                        </a:srgb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 Light" panose="020F0302020204030204"/>
                    </a:rPr>
                    <a:t>O papel dos INS como porta de entrada para a atenção clínica e como mobilizador comunitário em diversas realidades sociais e económicas</a:t>
                  </a:r>
                </a:p>
              </p:txBody>
            </p:sp>
          </p:grp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392288" y="4871325"/>
                <a:ext cx="3343776" cy="607903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61507" y="5923408"/>
              <a:ext cx="2100116" cy="780146"/>
            </a:xfrm>
            <a:prstGeom prst="rect">
              <a:avLst/>
            </a:prstGeom>
          </p:spPr>
        </p:pic>
      </p:grpSp>
      <p:sp>
        <p:nvSpPr>
          <p:cNvPr id="4" name="Retângulo 3"/>
          <p:cNvSpPr/>
          <p:nvPr/>
        </p:nvSpPr>
        <p:spPr>
          <a:xfrm>
            <a:off x="7700305" y="6221435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06/07/2020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1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m texto, mapa&#10;&#10;Descrição gerada com confiança muito alta">
            <a:extLst>
              <a:ext uri="{FF2B5EF4-FFF2-40B4-BE49-F238E27FC236}">
                <a16:creationId xmlns:a16="http://schemas.microsoft.com/office/drawing/2014/main" id="{93017828-A875-4742-8EA6-4921D3054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3" y="3336254"/>
            <a:ext cx="5709920" cy="352174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9925" y="509041"/>
            <a:ext cx="8567943" cy="5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25000"/>
              </a:lnSpc>
              <a:spcAft>
                <a:spcPts val="600"/>
              </a:spcAft>
            </a:pPr>
            <a:r>
              <a:rPr lang="pt-PT" sz="2400" b="1" dirty="0">
                <a:solidFill>
                  <a:schemeClr val="accent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Situação epidemiológica - Portugal</a:t>
            </a:r>
            <a:endParaRPr lang="en-GB" sz="2400" b="1" dirty="0">
              <a:solidFill>
                <a:schemeClr val="accent6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342" y="1035110"/>
            <a:ext cx="48412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pt-PT" dirty="0"/>
              <a:t>Curva epidémica corrigida -  nacional</a:t>
            </a:r>
          </a:p>
          <a:p>
            <a:pPr algn="ctr"/>
            <a:r>
              <a:rPr lang="pt-PT" dirty="0"/>
              <a:t>(análise até 21.06.2020)</a:t>
            </a:r>
            <a:endParaRPr lang="en-GB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12353" y="4769975"/>
            <a:ext cx="131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300 a 400 casos dia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3398" y="4766752"/>
            <a:ext cx="145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aumento</a:t>
            </a:r>
          </a:p>
          <a:p>
            <a:pPr algn="ctr"/>
            <a:r>
              <a:rPr lang="pt-PT" dirty="0"/>
              <a:t>17%/dia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55006" y="3620301"/>
            <a:ext cx="11940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dirty="0"/>
              <a:t>redução 3%/dia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62582" y="4133804"/>
            <a:ext cx="119401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dirty="0"/>
              <a:t>aumento 1,3%/dia</a:t>
            </a: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7FEC7752-2EED-496E-8ABD-87D3589A6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640" y="1139807"/>
            <a:ext cx="4531360" cy="28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 descr="Uma imagem com texto, mapa&#10;&#10;Descrição gerada com confiança muito alta">
            <a:extLst>
              <a:ext uri="{FF2B5EF4-FFF2-40B4-BE49-F238E27FC236}">
                <a16:creationId xmlns:a16="http://schemas.microsoft.com/office/drawing/2014/main" id="{903F2A0D-BC91-4176-AD97-2A9DA42C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586847"/>
            <a:ext cx="8178800" cy="507622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6057" y="433676"/>
            <a:ext cx="8567943" cy="5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25000"/>
              </a:lnSpc>
              <a:spcAft>
                <a:spcPts val="600"/>
              </a:spcAft>
            </a:pPr>
            <a:r>
              <a:rPr lang="pt-PT" sz="2400" b="1" dirty="0">
                <a:solidFill>
                  <a:schemeClr val="accent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Situação epidemiológica - Portugal</a:t>
            </a:r>
            <a:endParaRPr lang="en-GB" sz="2400" b="1" dirty="0">
              <a:solidFill>
                <a:schemeClr val="accent6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31489" y="936058"/>
            <a:ext cx="72311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pt-PT" dirty="0"/>
              <a:t>Variação do </a:t>
            </a:r>
            <a:r>
              <a:rPr lang="pt-PT" dirty="0" err="1"/>
              <a:t>Rt</a:t>
            </a:r>
            <a:r>
              <a:rPr lang="pt-PT" dirty="0"/>
              <a:t> baseado na curva epidémica corrigida -  nacional</a:t>
            </a:r>
          </a:p>
          <a:p>
            <a:pPr algn="ctr"/>
            <a:r>
              <a:rPr lang="pt-PT" dirty="0"/>
              <a:t>(análise até 21.06.2020)</a:t>
            </a:r>
            <a:endParaRPr lang="en-GB" dirty="0"/>
          </a:p>
        </p:txBody>
      </p:sp>
      <p:sp>
        <p:nvSpPr>
          <p:cNvPr id="3" name="CaixaDeTexto 2"/>
          <p:cNvSpPr txBox="1"/>
          <p:nvPr/>
        </p:nvSpPr>
        <p:spPr>
          <a:xfrm>
            <a:off x="7774247" y="3260789"/>
            <a:ext cx="157110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PT" dirty="0"/>
              <a:t>Média 5 dias</a:t>
            </a:r>
          </a:p>
          <a:p>
            <a:r>
              <a:rPr lang="pt-PT" dirty="0" err="1"/>
              <a:t>Rt</a:t>
            </a:r>
            <a:r>
              <a:rPr lang="pt-PT" dirty="0"/>
              <a:t>=1,08</a:t>
            </a:r>
            <a:endParaRPr lang="en-GB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39951" y="3757542"/>
            <a:ext cx="27885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Acima de 1 desde </a:t>
            </a:r>
            <a:r>
              <a:rPr lang="pt-PT" dirty="0" smtClean="0"/>
              <a:t>22.05</a:t>
            </a:r>
            <a:endParaRPr lang="pt-PT" dirty="0"/>
          </a:p>
          <a:p>
            <a:pPr algn="ctr"/>
            <a:r>
              <a:rPr lang="pt-PT" dirty="0" err="1" smtClean="0"/>
              <a:t>max</a:t>
            </a:r>
            <a:r>
              <a:rPr lang="pt-PT" dirty="0" smtClean="0"/>
              <a:t>=1,13</a:t>
            </a:r>
            <a:endParaRPr lang="pt-PT" dirty="0"/>
          </a:p>
        </p:txBody>
      </p:sp>
      <p:cxnSp>
        <p:nvCxnSpPr>
          <p:cNvPr id="13" name="Conexão reta unidirecional 12"/>
          <p:cNvCxnSpPr/>
          <p:nvPr/>
        </p:nvCxnSpPr>
        <p:spPr>
          <a:xfrm flipH="1">
            <a:off x="7837222" y="3943499"/>
            <a:ext cx="685800" cy="821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75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77FEC-D50C-4211-BBCC-2C0AB518B705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383257" y="510875"/>
            <a:ext cx="8567943" cy="5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25000"/>
              </a:lnSpc>
              <a:spcAft>
                <a:spcPts val="600"/>
              </a:spcAft>
            </a:pPr>
            <a:r>
              <a:rPr lang="pt-PT" sz="2400" b="1" dirty="0">
                <a:solidFill>
                  <a:schemeClr val="accent6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Situação epidemiológica: consultas em CSP</a:t>
            </a:r>
            <a:endParaRPr lang="en-GB" sz="2400" b="1" dirty="0">
              <a:solidFill>
                <a:schemeClr val="accent6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51032" y="1141213"/>
            <a:ext cx="8495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/>
              <a:t>Número de consultas por COVID-19, Portugal Continental.  Fonte de dados: SPMS, dados até 21 de junho de 2020.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2" y="1853944"/>
            <a:ext cx="8799918" cy="46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553200" y="6341481"/>
            <a:ext cx="2133600" cy="476250"/>
          </a:xfrm>
        </p:spPr>
        <p:txBody>
          <a:bodyPr/>
          <a:lstStyle/>
          <a:p>
            <a:pPr>
              <a:defRPr/>
            </a:pPr>
            <a:fld id="{04C07A1D-12DB-4F47-B62C-893A997C15BD}" type="slidenum">
              <a:rPr lang="pt-PT" smtClean="0"/>
              <a:pPr>
                <a:defRPr/>
              </a:pPr>
              <a:t>13</a:t>
            </a:fld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302653" y="44976"/>
            <a:ext cx="8384147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hangingPunct="0">
              <a:lnSpc>
                <a:spcPct val="125000"/>
              </a:lnSpc>
              <a:spcAft>
                <a:spcPts val="600"/>
              </a:spcAft>
            </a:pPr>
            <a:r>
              <a:rPr lang="pt-PT" b="1" dirty="0">
                <a:latin typeface="Verdana" panose="020B0604030504040204" pitchFamily="34" charset="0"/>
                <a:ea typeface="Times New Roman" panose="02020603050405020304" pitchFamily="18" charset="0"/>
              </a:rPr>
              <a:t>Simulação de uma epidemia – com estrutura etário</a:t>
            </a:r>
          </a:p>
          <a:p>
            <a:pPr algn="ctr" hangingPunct="0">
              <a:lnSpc>
                <a:spcPct val="125000"/>
              </a:lnSpc>
              <a:spcAft>
                <a:spcPts val="600"/>
              </a:spcAft>
            </a:pPr>
            <a:r>
              <a:rPr lang="pt-PT" u="sng" dirty="0">
                <a:latin typeface="Verdana" panose="020B0604030504040204" pitchFamily="34" charset="0"/>
                <a:ea typeface="Times New Roman" panose="02020603050405020304" pitchFamily="18" charset="0"/>
              </a:rPr>
              <a:t>Situação atual – Modelo SEIR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9" y="1374067"/>
            <a:ext cx="1963601" cy="140493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20" y="1374067"/>
            <a:ext cx="2014049" cy="14410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34" y="1397420"/>
            <a:ext cx="2045368" cy="14634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8" y="1408624"/>
            <a:ext cx="2045367" cy="146344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25652" y="549934"/>
            <a:ext cx="2505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Trabalho  </a:t>
            </a:r>
            <a:endParaRPr lang="pt-PT" sz="1600" dirty="0" smtClean="0"/>
          </a:p>
          <a:p>
            <a:pPr algn="ctr"/>
            <a:r>
              <a:rPr lang="pt-PT" sz="1600" dirty="0" smtClean="0"/>
              <a:t>(75% atual)</a:t>
            </a:r>
            <a:endParaRPr lang="pt-PT" sz="1600" dirty="0"/>
          </a:p>
          <a:p>
            <a:pPr algn="ctr"/>
            <a:r>
              <a:rPr lang="pt-PT" sz="1600" b="1" dirty="0"/>
              <a:t>(redução 30%)</a:t>
            </a:r>
            <a:endParaRPr lang="en-GB" sz="16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90141" y="845694"/>
            <a:ext cx="1658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Escolas</a:t>
            </a:r>
          </a:p>
          <a:p>
            <a:pPr algn="ctr"/>
            <a:r>
              <a:rPr lang="pt-PT" sz="1600" dirty="0"/>
              <a:t>(redução 100%)</a:t>
            </a:r>
            <a:endParaRPr lang="en-GB" sz="16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839174" y="818725"/>
            <a:ext cx="1658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Casa</a:t>
            </a:r>
          </a:p>
          <a:p>
            <a:pPr algn="ctr"/>
            <a:r>
              <a:rPr lang="pt-PT" sz="1600" dirty="0"/>
              <a:t>(aumento 23%)</a:t>
            </a:r>
            <a:endParaRPr lang="en-GB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956767" y="543070"/>
            <a:ext cx="1658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Outros locais</a:t>
            </a:r>
          </a:p>
          <a:p>
            <a:pPr algn="ctr"/>
            <a:r>
              <a:rPr lang="pt-PT" sz="1600" dirty="0"/>
              <a:t>(redução 85%</a:t>
            </a:r>
          </a:p>
          <a:p>
            <a:pPr algn="ctr"/>
            <a:r>
              <a:rPr lang="pt-PT" sz="1600" b="1" dirty="0"/>
              <a:t>50% 20 aos 65)</a:t>
            </a:r>
            <a:endParaRPr lang="en-GB" sz="16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83" y="3351530"/>
            <a:ext cx="5345084" cy="320705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003431" y="4899542"/>
            <a:ext cx="93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R0=1.8</a:t>
            </a:r>
            <a:endParaRPr lang="en-GB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723050" y="4890547"/>
            <a:ext cx="11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Re</a:t>
            </a:r>
            <a:r>
              <a:rPr lang="pt-PT" dirty="0"/>
              <a:t>=0.84</a:t>
            </a:r>
            <a:endParaRPr lang="en-GB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030131" y="4899542"/>
            <a:ext cx="11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Re</a:t>
            </a:r>
            <a:r>
              <a:rPr lang="pt-PT" dirty="0"/>
              <a:t>=1.22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3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553200" y="6341481"/>
            <a:ext cx="2133600" cy="476250"/>
          </a:xfrm>
        </p:spPr>
        <p:txBody>
          <a:bodyPr/>
          <a:lstStyle/>
          <a:p>
            <a:pPr>
              <a:defRPr/>
            </a:pPr>
            <a:fld id="{04C07A1D-12DB-4F47-B62C-893A997C15BD}" type="slidenum">
              <a:rPr lang="pt-PT" smtClean="0"/>
              <a:pPr>
                <a:defRPr/>
              </a:pPr>
              <a:t>14</a:t>
            </a:fld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194587" y="111478"/>
            <a:ext cx="8384147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hangingPunct="0">
              <a:lnSpc>
                <a:spcPct val="125000"/>
              </a:lnSpc>
              <a:spcAft>
                <a:spcPts val="600"/>
              </a:spcAft>
            </a:pPr>
            <a:r>
              <a:rPr lang="pt-PT" b="1" dirty="0">
                <a:latin typeface="Verdana" panose="020B0604030504040204" pitchFamily="34" charset="0"/>
                <a:ea typeface="Times New Roman" panose="02020603050405020304" pitchFamily="18" charset="0"/>
              </a:rPr>
              <a:t>Será possível compensar o aumento dos contactos com o isolamento dos casos e quarentena dos contactos?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94587" y="801535"/>
            <a:ext cx="866460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5000"/>
              </a:lnSpc>
              <a:spcAft>
                <a:spcPts val="600"/>
              </a:spcAft>
            </a:pPr>
            <a:r>
              <a:rPr lang="pt-PT" sz="1200" dirty="0">
                <a:latin typeface="Verdana" panose="020B0604030504040204" pitchFamily="34" charset="0"/>
                <a:ea typeface="Times New Roman" panose="02020603050405020304" pitchFamily="18" charset="0"/>
              </a:rPr>
              <a:t>Considerando</a:t>
            </a:r>
          </a:p>
          <a:p>
            <a:pPr marL="457200" indent="-457200" algn="just" hangingPunc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00" dirty="0">
                <a:latin typeface="Verdana" panose="020B0604030504040204" pitchFamily="34" charset="0"/>
                <a:ea typeface="Times New Roman" panose="02020603050405020304" pitchFamily="18" charset="0"/>
              </a:rPr>
              <a:t>o R de 1.22, após isolamento R=0;</a:t>
            </a:r>
          </a:p>
          <a:p>
            <a:pPr marL="457200" indent="-457200" algn="just" hangingPunc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00" dirty="0">
                <a:latin typeface="Verdana" panose="020B0604030504040204" pitchFamily="34" charset="0"/>
                <a:ea typeface="Times New Roman" panose="02020603050405020304" pitchFamily="18" charset="0"/>
              </a:rPr>
              <a:t>30% das infeções ocorrem na fase pré-assintomática;</a:t>
            </a:r>
          </a:p>
          <a:p>
            <a:pPr marL="457200" indent="-457200" algn="just" hangingPunc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00" dirty="0">
                <a:latin typeface="Verdana" panose="020B0604030504040204" pitchFamily="34" charset="0"/>
                <a:ea typeface="Times New Roman" panose="02020603050405020304" pitchFamily="18" charset="0"/>
              </a:rPr>
              <a:t>o tempo entre o inicio dos sintomas e o isolamento é em média de 3.4 dias;</a:t>
            </a:r>
          </a:p>
          <a:p>
            <a:pPr marL="457200" indent="-457200" algn="just" hangingPunc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00" dirty="0">
                <a:latin typeface="Verdana" panose="020B0604030504040204" pitchFamily="34" charset="0"/>
                <a:ea typeface="Times New Roman" panose="02020603050405020304" pitchFamily="18" charset="0"/>
              </a:rPr>
              <a:t>35% de casos assintomáticos (Diamond </a:t>
            </a:r>
            <a:r>
              <a:rPr lang="pt-PT" sz="1200" dirty="0" err="1">
                <a:latin typeface="Verdana" panose="020B0604030504040204" pitchFamily="34" charset="0"/>
                <a:ea typeface="Times New Roman" panose="02020603050405020304" pitchFamily="18" charset="0"/>
              </a:rPr>
              <a:t>Princess</a:t>
            </a:r>
            <a:r>
              <a:rPr lang="pt-PT" sz="1200" dirty="0">
                <a:latin typeface="Verdana" panose="020B0604030504040204" pitchFamily="34" charset="0"/>
                <a:ea typeface="Times New Roman" panose="02020603050405020304" pitchFamily="18" charset="0"/>
              </a:rPr>
              <a:t>);</a:t>
            </a:r>
          </a:p>
          <a:p>
            <a:pPr marL="457200" indent="-457200" algn="just" hangingPunc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00" dirty="0">
                <a:latin typeface="Verdana" panose="020B0604030504040204" pitchFamily="34" charset="0"/>
                <a:ea typeface="Times New Roman" panose="02020603050405020304" pitchFamily="18" charset="0"/>
              </a:rPr>
              <a:t>500 e 100 casos no momento da intervenção;</a:t>
            </a:r>
          </a:p>
          <a:p>
            <a:pPr marL="457200" indent="-457200" algn="just" hangingPunct="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1200" dirty="0">
                <a:latin typeface="Verdana" panose="020B0604030504040204" pitchFamily="34" charset="0"/>
                <a:ea typeface="Times New Roman" panose="02020603050405020304" pitchFamily="18" charset="0"/>
              </a:rPr>
              <a:t>80% e 40% dos contactos identificados e colocados em quarentena;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032861" y="4147853"/>
            <a:ext cx="2826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err="1"/>
              <a:t>Hellewell</a:t>
            </a:r>
            <a:r>
              <a:rPr lang="en-GB" sz="900" dirty="0"/>
              <a:t> J et al </a:t>
            </a:r>
            <a:r>
              <a:rPr lang="en-GB" sz="900" b="1" dirty="0"/>
              <a:t>Feasibility of controlling</a:t>
            </a:r>
          </a:p>
          <a:p>
            <a:r>
              <a:rPr lang="en-GB" sz="900" b="1" dirty="0"/>
              <a:t>COVID-19 outbreaks by isolation of cases and contacts. </a:t>
            </a:r>
            <a:r>
              <a:rPr lang="en-GB" sz="900" dirty="0"/>
              <a:t>Lancet Glob Health. 2020</a:t>
            </a:r>
          </a:p>
          <a:p>
            <a:r>
              <a:rPr lang="en-GB" sz="900" dirty="0"/>
              <a:t>Apr;8(4):e488-e496. </a:t>
            </a:r>
            <a:r>
              <a:rPr lang="en-GB" sz="900" dirty="0" err="1"/>
              <a:t>doi</a:t>
            </a:r>
            <a:r>
              <a:rPr lang="en-GB" sz="900" dirty="0"/>
              <a:t>: </a:t>
            </a:r>
            <a:r>
              <a:rPr lang="en-GB" sz="1000" dirty="0"/>
              <a:t>10.1016/S2214-109X(20)30074-7</a:t>
            </a:r>
            <a:r>
              <a:rPr lang="en-GB" sz="900" dirty="0"/>
              <a:t>. </a:t>
            </a:r>
            <a:r>
              <a:rPr lang="en-GB" sz="900" dirty="0" err="1"/>
              <a:t>Epub</a:t>
            </a:r>
            <a:r>
              <a:rPr lang="en-GB" sz="900" dirty="0"/>
              <a:t> 2020 Feb 28. in: Lancet Glob Health. 2020 Mar 5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15" y="3002318"/>
            <a:ext cx="5640948" cy="36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3600" dirty="0"/>
              <a:t>3</a:t>
            </a:r>
            <a:r>
              <a:rPr lang="pt-PT" sz="3600" dirty="0" smtClean="0"/>
              <a:t>.</a:t>
            </a:r>
            <a:r>
              <a:rPr lang="pt-PT" sz="3600" dirty="0"/>
              <a:t>	Inquérito </a:t>
            </a:r>
            <a:r>
              <a:rPr lang="pt-PT" sz="3600" dirty="0" smtClean="0"/>
              <a:t>serológico nacional COVID-19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13720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891" y="1242514"/>
            <a:ext cx="8151223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Objectivos</a:t>
            </a:r>
            <a:endParaRPr lang="pt-PT" b="1" dirty="0">
              <a:solidFill>
                <a:srgbClr val="486BAA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PT" dirty="0" smtClean="0">
                <a:latin typeface="Calibri" pitchFamily="34" charset="0"/>
                <a:cs typeface="Calibri" pitchFamily="34" charset="0"/>
              </a:rPr>
              <a:t>1. Caraterizar </a:t>
            </a:r>
            <a:r>
              <a:rPr lang="pt-PT" dirty="0">
                <a:latin typeface="Calibri" pitchFamily="34" charset="0"/>
                <a:cs typeface="Calibri" pitchFamily="34" charset="0"/>
              </a:rPr>
              <a:t>a distribuição de anticorpos anti-SARS-CoV-2 na população portuguesa, de modo a determinar a extensão da infecção na população portuguesa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pt-PT" dirty="0">
              <a:latin typeface="Calibri" pitchFamily="34" charset="0"/>
              <a:cs typeface="Calibri" pitchFamily="34" charset="0"/>
            </a:endParaRPr>
          </a:p>
          <a:p>
            <a:r>
              <a:rPr lang="pt-PT" dirty="0">
                <a:latin typeface="Calibri" pitchFamily="34" charset="0"/>
                <a:cs typeface="Calibri" pitchFamily="34" charset="0"/>
              </a:rPr>
              <a:t>2. Determinar e comparar a </a:t>
            </a:r>
            <a:r>
              <a:rPr lang="pt-PT" dirty="0" err="1">
                <a:latin typeface="Calibri" pitchFamily="34" charset="0"/>
                <a:cs typeface="Calibri" pitchFamily="34" charset="0"/>
              </a:rPr>
              <a:t>seroprevalência</a:t>
            </a:r>
            <a:r>
              <a:rPr lang="pt-PT" dirty="0">
                <a:latin typeface="Calibri" pitchFamily="34" charset="0"/>
                <a:cs typeface="Calibri" pitchFamily="34" charset="0"/>
              </a:rPr>
              <a:t> de anticorpos anti-SARS-CoV-2 em grupos etários específicos (0-9; 10-19; 20-59, ≥60 anos)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PT" dirty="0">
              <a:latin typeface="Calibri" pitchFamily="34" charset="0"/>
              <a:cs typeface="Calibri" pitchFamily="34" charset="0"/>
            </a:endParaRPr>
          </a:p>
          <a:p>
            <a:r>
              <a:rPr lang="pt-PT" dirty="0">
                <a:latin typeface="Calibri" pitchFamily="34" charset="0"/>
                <a:cs typeface="Calibri" pitchFamily="34" charset="0"/>
              </a:rPr>
              <a:t>3. Estimar a fração de infeções subclínicas e assintomáticas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PT" dirty="0">
              <a:latin typeface="Calibri" pitchFamily="34" charset="0"/>
              <a:cs typeface="Calibri" pitchFamily="34" charset="0"/>
            </a:endParaRPr>
          </a:p>
          <a:p>
            <a:r>
              <a:rPr lang="pt-PT" dirty="0">
                <a:latin typeface="Calibri" pitchFamily="34" charset="0"/>
                <a:cs typeface="Calibri" pitchFamily="34" charset="0"/>
              </a:rPr>
              <a:t>4. Monitorizar a evolução da imunidade contra SARS-CoV-2 na população portuguesa ao longo do 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tempo</a:t>
            </a:r>
          </a:p>
          <a:p>
            <a:endParaRPr lang="pt-PT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PT" b="1" dirty="0" smtClean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Seleção </a:t>
            </a:r>
            <a:r>
              <a:rPr lang="pt-PT" b="1" dirty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de participantes</a:t>
            </a:r>
          </a:p>
          <a:p>
            <a:pPr algn="just"/>
            <a:r>
              <a:rPr lang="pt-PT" dirty="0">
                <a:latin typeface="Calibri" pitchFamily="34" charset="0"/>
                <a:cs typeface="Calibri" pitchFamily="34" charset="0"/>
              </a:rPr>
              <a:t>Utilizadores de laboratórios de patologia clínica ou hospitais para realização de análises de rotina:</a:t>
            </a:r>
            <a:endParaRPr lang="pt-PT" b="1" dirty="0">
              <a:solidFill>
                <a:srgbClr val="486BAA"/>
              </a:solidFill>
              <a:latin typeface="Calibri" pitchFamily="34" charset="0"/>
              <a:cs typeface="Calibri" pitchFamily="34" charset="0"/>
            </a:endParaRPr>
          </a:p>
          <a:p>
            <a:pPr marL="400050" lvl="1" indent="0" algn="just">
              <a:buNone/>
            </a:pPr>
            <a:r>
              <a:rPr lang="pt-PT" dirty="0">
                <a:latin typeface="Calibri" pitchFamily="34" charset="0"/>
                <a:cs typeface="Calibri" pitchFamily="34" charset="0"/>
              </a:rPr>
              <a:t>≥ 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19 anos de idade: laboratórios privados. </a:t>
            </a:r>
            <a:endParaRPr lang="pt-PT" dirty="0">
              <a:latin typeface="Calibri" pitchFamily="34" charset="0"/>
              <a:cs typeface="Calibri" pitchFamily="34" charset="0"/>
            </a:endParaRPr>
          </a:p>
          <a:p>
            <a:pPr marL="400050" lvl="1" indent="0" algn="just">
              <a:buNone/>
            </a:pPr>
            <a:r>
              <a:rPr lang="pt-PT" dirty="0">
                <a:latin typeface="Calibri" pitchFamily="34" charset="0"/>
                <a:cs typeface="Calibri" pitchFamily="34" charset="0"/>
              </a:rPr>
              <a:t>&lt; 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19 </a:t>
            </a:r>
            <a:r>
              <a:rPr lang="pt-PT" dirty="0">
                <a:latin typeface="Calibri" pitchFamily="34" charset="0"/>
                <a:cs typeface="Calibri" pitchFamily="34" charset="0"/>
              </a:rPr>
              <a:t>anos de </a:t>
            </a:r>
            <a:r>
              <a:rPr lang="pt-PT" dirty="0" smtClean="0">
                <a:latin typeface="Calibri" pitchFamily="34" charset="0"/>
                <a:cs typeface="Calibri" pitchFamily="34" charset="0"/>
              </a:rPr>
              <a:t>idade: hospitais.</a:t>
            </a:r>
            <a:endParaRPr lang="pt-PT" dirty="0">
              <a:latin typeface="Calibri" pitchFamily="34" charset="0"/>
              <a:cs typeface="Calibri" pitchFamily="34" charset="0"/>
            </a:endParaRPr>
          </a:p>
          <a:p>
            <a:endParaRPr lang="pt-PT" dirty="0" smtClean="0">
              <a:latin typeface="Calibri" pitchFamily="34" charset="0"/>
              <a:cs typeface="Calibri" pitchFamily="34" charset="0"/>
            </a:endParaRPr>
          </a:p>
          <a:p>
            <a:endParaRPr lang="pt-PT" dirty="0">
              <a:latin typeface="Calibri" pitchFamily="34" charset="0"/>
              <a:cs typeface="Calibri" pitchFamily="34" charset="0"/>
            </a:endParaRPr>
          </a:p>
          <a:p>
            <a:endParaRPr lang="pt-PT" dirty="0" smtClean="0">
              <a:latin typeface="Calibri" pitchFamily="34" charset="0"/>
              <a:cs typeface="Calibri" pitchFamily="34" charset="0"/>
            </a:endParaRPr>
          </a:p>
          <a:p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1245027" y="690286"/>
            <a:ext cx="665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INQUÉRITO SEROLÓGICO NACIONAL à COVID-19</a:t>
            </a:r>
            <a:endParaRPr lang="pt-PT" b="1" dirty="0"/>
          </a:p>
        </p:txBody>
      </p:sp>
      <p:pic>
        <p:nvPicPr>
          <p:cNvPr id="4" name="Picture 3" descr="I_SEROLOGICO_LOGO_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84" y="5818557"/>
            <a:ext cx="3658290" cy="9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608_Mapa_co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2" y="635066"/>
            <a:ext cx="3954341" cy="5587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5509" y="1104459"/>
            <a:ext cx="375492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Parceria com Associação Nacional de Laboratório Clínicos e com 18 hospitais/centros hospitalares do Sistema Nacional de Saúde. </a:t>
            </a:r>
          </a:p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Cerca de 2.100 participantes recrutados em todas as regiões de saúde e de todas as idades.</a:t>
            </a:r>
          </a:p>
          <a:p>
            <a:endParaRPr lang="pt-PT" dirty="0"/>
          </a:p>
          <a:p>
            <a:r>
              <a:rPr lang="pt-PT" dirty="0" smtClean="0"/>
              <a:t>Cada amostra será testada usando técnica ELISA para anticorpos totais  anti-SARS-CoV-2, </a:t>
            </a:r>
            <a:r>
              <a:rPr lang="pt-PT" dirty="0" err="1"/>
              <a:t>I</a:t>
            </a:r>
            <a:r>
              <a:rPr lang="pt-PT" dirty="0" err="1" smtClean="0"/>
              <a:t>gA</a:t>
            </a:r>
            <a:r>
              <a:rPr lang="pt-PT" dirty="0" smtClean="0"/>
              <a:t>, </a:t>
            </a:r>
            <a:r>
              <a:rPr lang="pt-PT" dirty="0" err="1"/>
              <a:t>I</a:t>
            </a:r>
            <a:r>
              <a:rPr lang="pt-PT" dirty="0" err="1" smtClean="0"/>
              <a:t>gM</a:t>
            </a:r>
            <a:r>
              <a:rPr lang="pt-PT" dirty="0" smtClean="0"/>
              <a:t>, </a:t>
            </a:r>
            <a:r>
              <a:rPr lang="pt-PT" dirty="0" err="1" smtClean="0"/>
              <a:t>IgG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dirty="0" smtClean="0"/>
              <a:t>Primeiro de uma série de estudos transversais.</a:t>
            </a:r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552195" y="6157359"/>
            <a:ext cx="401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Figura. </a:t>
            </a:r>
            <a:r>
              <a:rPr lang="pt-PT" sz="1400" dirty="0" smtClean="0"/>
              <a:t>Distribuição geográfica da amostra do INS COVID-19.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0580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>
              <a:lnSpc>
                <a:spcPct val="125000"/>
              </a:lnSpc>
              <a:spcAft>
                <a:spcPts val="600"/>
              </a:spcAft>
            </a:pPr>
            <a:r>
              <a:rPr lang="pt-PT" sz="2400" b="1" kern="1200" dirty="0" smtClean="0">
                <a:solidFill>
                  <a:schemeClr val="accent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+mn-cs"/>
              </a:rPr>
              <a:t>4. Atividades </a:t>
            </a:r>
            <a:r>
              <a:rPr lang="pt-PT" sz="2400" b="1" kern="1200" dirty="0">
                <a:solidFill>
                  <a:schemeClr val="accent6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+mn-cs"/>
              </a:rPr>
              <a:t>no âmbito PALOP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pt-PT" sz="2800" b="1" dirty="0" smtClean="0">
                <a:solidFill>
                  <a:schemeClr val="bg1"/>
                </a:solidFill>
              </a:rPr>
              <a:t>Plano </a:t>
            </a:r>
            <a:r>
              <a:rPr lang="pt-PT" sz="2800" b="1" dirty="0">
                <a:solidFill>
                  <a:schemeClr val="bg1"/>
                </a:solidFill>
              </a:rPr>
              <a:t>de Ação na resposta sanitária à Pandemia COVID-19, entre Portugal e os PALOP e TL no âmbito do </a:t>
            </a:r>
            <a:r>
              <a:rPr lang="pt-PT" sz="2800" b="1" dirty="0" smtClean="0">
                <a:solidFill>
                  <a:schemeClr val="bg1"/>
                </a:solidFill>
              </a:rPr>
              <a:t>MNE/Camões</a:t>
            </a:r>
            <a:r>
              <a:rPr lang="pt-PT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lnSpc>
                <a:spcPct val="200000"/>
              </a:lnSpc>
              <a:buNone/>
            </a:pP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07A1D-12DB-4F47-B62C-893A997C15BD}" type="slidenum">
              <a:rPr lang="pt-PT" smtClean="0"/>
              <a:pPr>
                <a:defRPr/>
              </a:pPr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6169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7621"/>
            <a:ext cx="8229600" cy="1143000"/>
          </a:xfrm>
        </p:spPr>
        <p:txBody>
          <a:bodyPr/>
          <a:lstStyle/>
          <a:p>
            <a:r>
              <a:rPr lang="pt-PT" dirty="0"/>
              <a:t>Formação on-line</a:t>
            </a:r>
            <a:br>
              <a:rPr lang="pt-PT" dirty="0"/>
            </a:br>
            <a:r>
              <a:rPr lang="pt-PT" dirty="0"/>
              <a:t> 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28600" y="1749970"/>
            <a:ext cx="8686800" cy="4133850"/>
          </a:xfrm>
        </p:spPr>
        <p:txBody>
          <a:bodyPr/>
          <a:lstStyle/>
          <a:p>
            <a:r>
              <a:rPr lang="pt-PT" dirty="0" smtClean="0"/>
              <a:t>Biossegurança </a:t>
            </a:r>
          </a:p>
          <a:p>
            <a:pPr lvl="1"/>
            <a:r>
              <a:rPr lang="pt-PT" dirty="0" smtClean="0"/>
              <a:t> 3 formações</a:t>
            </a:r>
            <a:endParaRPr lang="pt-PT" dirty="0"/>
          </a:p>
          <a:p>
            <a:r>
              <a:rPr lang="pt-PT" dirty="0" smtClean="0"/>
              <a:t>Epidemiologia</a:t>
            </a:r>
          </a:p>
          <a:p>
            <a:pPr lvl="1"/>
            <a:r>
              <a:rPr lang="pt-PT" dirty="0" smtClean="0"/>
              <a:t>4 formações</a:t>
            </a:r>
          </a:p>
          <a:p>
            <a:r>
              <a:rPr lang="pt-PT" dirty="0" smtClean="0"/>
              <a:t>Qualidade Laboratorial </a:t>
            </a:r>
          </a:p>
          <a:p>
            <a:pPr lvl="1"/>
            <a:r>
              <a:rPr lang="pt-PT" dirty="0" smtClean="0"/>
              <a:t>2 formações</a:t>
            </a:r>
          </a:p>
          <a:p>
            <a:r>
              <a:rPr lang="pt-PT" dirty="0" smtClean="0"/>
              <a:t>Formação </a:t>
            </a:r>
            <a:r>
              <a:rPr lang="pt-PT" dirty="0" err="1" smtClean="0"/>
              <a:t>téorico-prática</a:t>
            </a:r>
            <a:endParaRPr lang="pt-PT" dirty="0" smtClean="0"/>
          </a:p>
          <a:p>
            <a:pPr lvl="1"/>
            <a:r>
              <a:rPr lang="pt-PT" dirty="0" smtClean="0"/>
              <a:t>2, após regularização da situação de pandemia;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07A1D-12DB-4F47-B62C-893A997C15BD}" type="slidenum">
              <a:rPr lang="pt-PT" smtClean="0"/>
              <a:pPr>
                <a:defRPr/>
              </a:pPr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186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1150" y="2419441"/>
            <a:ext cx="7772400" cy="1470025"/>
          </a:xfrm>
        </p:spPr>
        <p:txBody>
          <a:bodyPr/>
          <a:lstStyle/>
          <a:p>
            <a:r>
              <a:rPr lang="pt-PT" sz="3600" dirty="0" smtClean="0"/>
              <a:t>1. Atividade do INSA </a:t>
            </a:r>
            <a:r>
              <a:rPr lang="pt-PT" sz="3600" dirty="0"/>
              <a:t>na </a:t>
            </a:r>
            <a:r>
              <a:rPr lang="pt-PT" sz="3600" dirty="0" smtClean="0"/>
              <a:t>pandemia a nível Nacional</a:t>
            </a:r>
            <a:r>
              <a:rPr lang="pt-PT" sz="3600" dirty="0"/>
              <a:t/>
            </a:r>
            <a:br>
              <a:rPr lang="pt-PT" sz="3600" dirty="0"/>
            </a:b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28323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8352"/>
            <a:ext cx="8229600" cy="1143000"/>
          </a:xfrm>
        </p:spPr>
        <p:txBody>
          <a:bodyPr/>
          <a:lstStyle/>
          <a:p>
            <a:r>
              <a:rPr lang="pt-PT" dirty="0"/>
              <a:t>Restante Programa  previsto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185409"/>
            <a:ext cx="8974182" cy="5385872"/>
          </a:xfrm>
        </p:spPr>
        <p:txBody>
          <a:bodyPr/>
          <a:lstStyle/>
          <a:p>
            <a:r>
              <a:rPr lang="pt-PT" sz="2400" dirty="0"/>
              <a:t>Realização de testes COVID-19</a:t>
            </a:r>
          </a:p>
          <a:p>
            <a:endParaRPr lang="pt-PT" sz="2400" dirty="0" smtClean="0"/>
          </a:p>
          <a:p>
            <a:endParaRPr lang="pt-PT" sz="2400" dirty="0"/>
          </a:p>
          <a:p>
            <a:endParaRPr lang="pt-PT" sz="2400" dirty="0" smtClean="0"/>
          </a:p>
          <a:p>
            <a:endParaRPr lang="pt-PT" sz="2400" dirty="0"/>
          </a:p>
          <a:p>
            <a:r>
              <a:rPr lang="pt-PT" sz="2400" dirty="0"/>
              <a:t>Apoio na capacitação diagnóstica </a:t>
            </a:r>
          </a:p>
          <a:p>
            <a:pPr lvl="1"/>
            <a:r>
              <a:rPr lang="pt-PT" sz="2000" dirty="0" smtClean="0"/>
              <a:t>(CV; GB e STP)</a:t>
            </a:r>
          </a:p>
          <a:p>
            <a:r>
              <a:rPr lang="pt-PT" sz="2400" dirty="0" smtClean="0"/>
              <a:t>Envio de material de laboratório (GB e STP)</a:t>
            </a:r>
          </a:p>
          <a:p>
            <a:r>
              <a:rPr lang="pt-PT" sz="2400" dirty="0" smtClean="0">
                <a:solidFill>
                  <a:srgbClr val="FF0000"/>
                </a:solidFill>
              </a:rPr>
              <a:t>PNAEQ - Deteção molecular de SARS-COVID-19</a:t>
            </a:r>
          </a:p>
          <a:p>
            <a:r>
              <a:rPr lang="pt-PT" sz="2400" dirty="0" smtClean="0">
                <a:solidFill>
                  <a:srgbClr val="FF0000"/>
                </a:solidFill>
              </a:rPr>
              <a:t>Projeto </a:t>
            </a:r>
            <a:r>
              <a:rPr lang="pt-PT" sz="2400" dirty="0">
                <a:solidFill>
                  <a:srgbClr val="FF0000"/>
                </a:solidFill>
              </a:rPr>
              <a:t>Estudo genómico de estirpes em </a:t>
            </a:r>
            <a:r>
              <a:rPr lang="pt-PT" sz="2400" dirty="0" smtClean="0">
                <a:solidFill>
                  <a:srgbClr val="FF0000"/>
                </a:solidFill>
              </a:rPr>
              <a:t>circulação no espaço PALOP/CPLP</a:t>
            </a:r>
            <a:endParaRPr lang="pt-PT" sz="2400" dirty="0">
              <a:solidFill>
                <a:srgbClr val="FF0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07A1D-12DB-4F47-B62C-893A997C15BD}" type="slidenum">
              <a:rPr lang="pt-PT" smtClean="0"/>
              <a:pPr>
                <a:defRPr/>
              </a:pPr>
              <a:t>20</a:t>
            </a:fld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32" y="1605022"/>
            <a:ext cx="6139204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7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048" y="2157499"/>
            <a:ext cx="9144000" cy="4700501"/>
            <a:chOff x="-245725" y="2157499"/>
            <a:chExt cx="9144000" cy="4700501"/>
          </a:xfrm>
        </p:grpSpPr>
        <p:grpSp>
          <p:nvGrpSpPr>
            <p:cNvPr id="6" name="Grupo 5"/>
            <p:cNvGrpSpPr/>
            <p:nvPr/>
          </p:nvGrpSpPr>
          <p:grpSpPr>
            <a:xfrm>
              <a:off x="-245725" y="2157499"/>
              <a:ext cx="9144000" cy="4700501"/>
              <a:chOff x="-245725" y="2157499"/>
              <a:chExt cx="9144000" cy="4700501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-245725" y="2157499"/>
                <a:ext cx="9144000" cy="4700501"/>
                <a:chOff x="-314955" y="2157499"/>
                <a:chExt cx="9211417" cy="4700501"/>
              </a:xfrm>
            </p:grpSpPr>
            <p:pic>
              <p:nvPicPr>
                <p:cNvPr id="2" name="Imagem 1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84" t="-443" r="6952" b="-2662"/>
                <a:stretch/>
              </p:blipFill>
              <p:spPr>
                <a:xfrm>
                  <a:off x="-314955" y="2157499"/>
                  <a:ext cx="9211417" cy="3485451"/>
                </a:xfrm>
                <a:prstGeom prst="rect">
                  <a:avLst/>
                </a:prstGeom>
              </p:spPr>
            </p:pic>
            <p:pic>
              <p:nvPicPr>
                <p:cNvPr id="3" name="Imagem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773" y="6125945"/>
                  <a:ext cx="1617765" cy="732055"/>
                </a:xfrm>
                <a:prstGeom prst="rect">
                  <a:avLst/>
                </a:prstGeom>
              </p:spPr>
            </p:pic>
            <p:pic>
              <p:nvPicPr>
                <p:cNvPr id="5" name="Imagem 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8619" y="6282705"/>
                  <a:ext cx="2031647" cy="317669"/>
                </a:xfrm>
                <a:prstGeom prst="rect">
                  <a:avLst/>
                </a:prstGeom>
              </p:spPr>
            </p:pic>
          </p:grp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/>
              </a:blip>
              <a:stretch>
                <a:fillRect/>
              </a:stretch>
            </p:blipFill>
            <p:spPr>
              <a:xfrm>
                <a:off x="5392288" y="4871325"/>
                <a:ext cx="3343776" cy="607903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1507" y="5923408"/>
              <a:ext cx="2100116" cy="780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6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77FEC-D50C-4211-BBCC-2C0AB518B705}" type="slidenum">
              <a:rPr lang="pt-PT" smtClean="0"/>
              <a:pPr>
                <a:defRPr/>
              </a:pPr>
              <a:t>3</a:t>
            </a:fld>
            <a:endParaRPr lang="pt-PT" dirty="0"/>
          </a:p>
        </p:txBody>
      </p:sp>
      <p:sp>
        <p:nvSpPr>
          <p:cNvPr id="6" name="Retângulo 5"/>
          <p:cNvSpPr/>
          <p:nvPr/>
        </p:nvSpPr>
        <p:spPr>
          <a:xfrm>
            <a:off x="305719" y="1841863"/>
            <a:ext cx="3965835" cy="1201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ixaDeTexto 6"/>
          <p:cNvSpPr txBox="1"/>
          <p:nvPr/>
        </p:nvSpPr>
        <p:spPr>
          <a:xfrm>
            <a:off x="305719" y="1983032"/>
            <a:ext cx="43054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Laboratórios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a 15 de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março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Laboratórios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5 de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julho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/>
          </a:p>
        </p:txBody>
      </p:sp>
      <p:sp>
        <p:nvSpPr>
          <p:cNvPr id="9" name="Retângulo 8"/>
          <p:cNvSpPr/>
          <p:nvPr/>
        </p:nvSpPr>
        <p:spPr>
          <a:xfrm>
            <a:off x="305719" y="829383"/>
            <a:ext cx="858625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300" b="1" dirty="0" smtClean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INSA - Coordenação Rede </a:t>
            </a:r>
            <a:r>
              <a:rPr lang="pt-PT" sz="2300" b="1" dirty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Portuguesa </a:t>
            </a:r>
            <a:r>
              <a:rPr lang="pt-PT" sz="2300" b="1" dirty="0" smtClean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pt-PT" sz="2300" b="1" u="sng" dirty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Diagnóstico</a:t>
            </a:r>
            <a:r>
              <a:rPr lang="pt-PT" sz="2300" b="1" dirty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 de SARS-CoV-2</a:t>
            </a:r>
            <a:endParaRPr lang="en-GB" sz="2300" dirty="0"/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785185" y="3693896"/>
            <a:ext cx="8106787" cy="29408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9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9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9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9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96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96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96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96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960"/>
                </a:solidFill>
                <a:latin typeface="+mn-lt"/>
              </a:defRPr>
            </a:lvl9pPr>
          </a:lstStyle>
          <a:p>
            <a:pPr marL="342900" lvl="2" indent="-342900"/>
            <a:r>
              <a:rPr lang="pt-PT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Diagnóstico laboratorial, pesquisa de RNA SARS-CoV-2 por RT-PCR</a:t>
            </a:r>
          </a:p>
          <a:p>
            <a:pPr marL="342900" lvl="2" indent="-342900"/>
            <a:r>
              <a:rPr lang="pt-PT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Isolamento viral em linha celular</a:t>
            </a:r>
          </a:p>
          <a:p>
            <a:pPr marL="342900" lvl="2" indent="-342900"/>
            <a:r>
              <a:rPr lang="pt-PT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Caraterização genética do vírus SARS-CoV-2 (NGS)</a:t>
            </a:r>
          </a:p>
          <a:p>
            <a:pPr marL="342900" lvl="2" indent="-342900"/>
            <a:r>
              <a:rPr lang="pt-PT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Pesquisa de anticorpos contra o SARS-CoV-2</a:t>
            </a:r>
          </a:p>
          <a:p>
            <a:pPr marL="342900" lvl="2" indent="-342900"/>
            <a:r>
              <a:rPr lang="pt-PT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Validação </a:t>
            </a:r>
            <a:r>
              <a:rPr lang="pt-PT" sz="2000" kern="120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inter-laboratorial</a:t>
            </a:r>
            <a:r>
              <a:rPr lang="pt-PT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e Avaliação externa da qualidade SARS-CoV-2</a:t>
            </a:r>
            <a:endParaRPr lang="pt-PT" kern="0" dirty="0"/>
          </a:p>
        </p:txBody>
      </p:sp>
      <p:sp>
        <p:nvSpPr>
          <p:cNvPr id="11" name="Seta para a direita 10"/>
          <p:cNvSpPr/>
          <p:nvPr/>
        </p:nvSpPr>
        <p:spPr>
          <a:xfrm>
            <a:off x="4365432" y="2596478"/>
            <a:ext cx="718457" cy="27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86551"/>
              </p:ext>
            </p:extLst>
          </p:nvPr>
        </p:nvGraphicFramePr>
        <p:xfrm>
          <a:off x="5329646" y="1556294"/>
          <a:ext cx="3095898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963">
                  <a:extLst>
                    <a:ext uri="{9D8B030D-6E8A-4147-A177-3AD203B41FA5}">
                      <a16:colId xmlns:a16="http://schemas.microsoft.com/office/drawing/2014/main" val="2809850955"/>
                    </a:ext>
                  </a:extLst>
                </a:gridCol>
                <a:gridCol w="1023935">
                  <a:extLst>
                    <a:ext uri="{9D8B030D-6E8A-4147-A177-3AD203B41FA5}">
                      <a16:colId xmlns:a16="http://schemas.microsoft.com/office/drawing/2014/main" val="3728057845"/>
                    </a:ext>
                  </a:extLst>
                </a:gridCol>
              </a:tblGrid>
              <a:tr h="266187"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Nº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08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INSA / SNS /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Regiões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Autónomas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3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Universidades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Exército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Outros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070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Grupos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Privados</a:t>
                      </a:r>
                      <a:endParaRPr lang="en-GB" sz="14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186735"/>
                  </a:ext>
                </a:extLst>
              </a:tr>
            </a:tbl>
          </a:graphicData>
        </a:graphic>
      </p:graphicFrame>
      <p:sp>
        <p:nvSpPr>
          <p:cNvPr id="13" name="Seta para a direita 12"/>
          <p:cNvSpPr/>
          <p:nvPr/>
        </p:nvSpPr>
        <p:spPr>
          <a:xfrm>
            <a:off x="1046769" y="6037472"/>
            <a:ext cx="718457" cy="27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ângulo 13"/>
          <p:cNvSpPr/>
          <p:nvPr/>
        </p:nvSpPr>
        <p:spPr>
          <a:xfrm>
            <a:off x="2073909" y="5880543"/>
            <a:ext cx="5842182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aixaDeTexto 14"/>
          <p:cNvSpPr txBox="1"/>
          <p:nvPr/>
        </p:nvSpPr>
        <p:spPr>
          <a:xfrm>
            <a:off x="2121009" y="5976107"/>
            <a:ext cx="57950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Coordenação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expansão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capacidade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laboratorial: 8,4 M€</a:t>
            </a:r>
            <a:endParaRPr lang="en-GB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8157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77FEC-D50C-4211-BBCC-2C0AB518B705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9" y="1022888"/>
            <a:ext cx="8758775" cy="54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6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55C6DB5-67BA-2641-85E5-A102BE8EE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065904"/>
              </p:ext>
            </p:extLst>
          </p:nvPr>
        </p:nvGraphicFramePr>
        <p:xfrm>
          <a:off x="392653" y="1716171"/>
          <a:ext cx="8463963" cy="486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932418" y="1452939"/>
            <a:ext cx="103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1 235 614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040187" y="4872446"/>
            <a:ext cx="8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76 328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2407" y="638953"/>
            <a:ext cx="783439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300" b="1" dirty="0" smtClean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Evolução do nº acumulado de amostras processadas em Portugal e de amostras positivas - 1 março a 2 julho 2020</a:t>
            </a:r>
            <a:endParaRPr lang="pt-PT" sz="2300" b="1" dirty="0">
              <a:solidFill>
                <a:srgbClr val="486BA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05196" y="3032148"/>
            <a:ext cx="336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INSA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realizou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pt-PT" dirty="0" smtClean="0">
                <a:latin typeface="Calibri" panose="020F0502020204030204" pitchFamily="34" charset="0"/>
                <a:cs typeface="Calibri" panose="020F0502020204030204" pitchFamily="34" charset="0"/>
              </a:rPr>
              <a:t> 40 000 testes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77FEC-D50C-4211-BBCC-2C0AB518B705}" type="slidenum">
              <a:rPr lang="pt-PT" smtClean="0"/>
              <a:pPr>
                <a:defRPr/>
              </a:pPr>
              <a:t>5</a:t>
            </a:fld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1593970" y="2805293"/>
            <a:ext cx="3117515" cy="933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2010" r="18552"/>
          <a:stretch/>
        </p:blipFill>
        <p:spPr>
          <a:xfrm>
            <a:off x="6626908" y="2185252"/>
            <a:ext cx="2328497" cy="2350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0081"/>
            <a:ext cx="8229600" cy="953588"/>
          </a:xfrm>
        </p:spPr>
        <p:txBody>
          <a:bodyPr anchor="t"/>
          <a:lstStyle/>
          <a:p>
            <a:pPr eaLnBrk="1" hangingPunct="1">
              <a:lnSpc>
                <a:spcPct val="125000"/>
              </a:lnSpc>
              <a:spcAft>
                <a:spcPts val="600"/>
              </a:spcAft>
            </a:pPr>
            <a:r>
              <a:rPr lang="pt-PT" sz="2300" b="1" kern="1200" dirty="0" smtClean="0">
                <a:solidFill>
                  <a:srgbClr val="486BAA"/>
                </a:solidFill>
                <a:latin typeface="Calibri" pitchFamily="34" charset="0"/>
                <a:ea typeface="+mn-ea"/>
                <a:cs typeface="Calibri" pitchFamily="34" charset="0"/>
              </a:rPr>
              <a:t>Diagnóstico </a:t>
            </a:r>
            <a:r>
              <a:rPr lang="pt-PT" sz="2300" b="1" kern="1200" dirty="0">
                <a:solidFill>
                  <a:srgbClr val="486BAA"/>
                </a:solidFill>
                <a:latin typeface="Calibri" pitchFamily="34" charset="0"/>
                <a:ea typeface="+mn-ea"/>
                <a:cs typeface="Calibri" pitchFamily="34" charset="0"/>
              </a:rPr>
              <a:t>laboratorial </a:t>
            </a:r>
            <a:r>
              <a:rPr lang="pt-PT" sz="2300" b="1" kern="1200" dirty="0" smtClean="0">
                <a:solidFill>
                  <a:srgbClr val="486BAA"/>
                </a:solidFill>
                <a:latin typeface="Calibri" pitchFamily="34" charset="0"/>
                <a:ea typeface="+mn-ea"/>
                <a:cs typeface="Calibri" pitchFamily="34" charset="0"/>
              </a:rPr>
              <a:t>COVID-19 no INSA</a:t>
            </a:r>
            <a:br>
              <a:rPr lang="pt-PT" sz="2300" b="1" kern="1200" dirty="0" smtClean="0">
                <a:solidFill>
                  <a:srgbClr val="486BAA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pt-PT" sz="2300" b="1" kern="1200" dirty="0" smtClean="0">
                <a:solidFill>
                  <a:srgbClr val="486BAA"/>
                </a:solidFill>
                <a:latin typeface="Calibri" pitchFamily="34" charset="0"/>
                <a:ea typeface="+mn-ea"/>
                <a:cs typeface="Calibri" pitchFamily="34" charset="0"/>
              </a:rPr>
              <a:t>1 fevereiro </a:t>
            </a:r>
            <a:r>
              <a:rPr lang="pt-PT" sz="2300" b="1" kern="1200" dirty="0">
                <a:solidFill>
                  <a:srgbClr val="486BAA"/>
                </a:solidFill>
                <a:latin typeface="Calibri" pitchFamily="34" charset="0"/>
                <a:ea typeface="+mn-ea"/>
                <a:cs typeface="Calibri" pitchFamily="34" charset="0"/>
              </a:rPr>
              <a:t>a 4 junho 2020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07A1D-12DB-4F47-B62C-893A997C15BD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83" y="1715416"/>
            <a:ext cx="6426525" cy="383922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626908" y="5127370"/>
            <a:ext cx="838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n=41674</a:t>
            </a:r>
            <a:endParaRPr lang="pt-PT" sz="12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7200" y="5783560"/>
            <a:ext cx="787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Nota: 34704 </a:t>
            </a:r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(86,3%) dos testes de diagnóstico, correspondem a </a:t>
            </a:r>
            <a:r>
              <a:rPr lang="pt-PT" sz="12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indivíduos </a:t>
            </a:r>
            <a:r>
              <a:rPr lang="pt-PT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testados pela 1ª vez, e 5460 (13,7%) correspondem a indivíduos já testados anteriormente</a:t>
            </a:r>
          </a:p>
        </p:txBody>
      </p:sp>
    </p:spTree>
    <p:extLst>
      <p:ext uri="{BB962C8B-B14F-4D97-AF65-F5344CB8AC3E}">
        <p14:creationId xmlns:p14="http://schemas.microsoft.com/office/powerpoint/2010/main" val="34366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431796" y="681925"/>
            <a:ext cx="2572719" cy="1363851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77FEC-D50C-4211-BBCC-2C0AB518B705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3056071" y="3121522"/>
            <a:ext cx="3375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INSA</a:t>
            </a:r>
          </a:p>
          <a:p>
            <a:pPr algn="ctr"/>
            <a:r>
              <a:rPr lang="pt-PT" sz="2000" b="1" dirty="0" smtClean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(Principais destinatários)</a:t>
            </a:r>
            <a:endParaRPr lang="en-GB" sz="2000" b="1" dirty="0">
              <a:solidFill>
                <a:srgbClr val="486BAA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47358771"/>
              </p:ext>
            </p:extLst>
          </p:nvPr>
        </p:nvGraphicFramePr>
        <p:xfrm>
          <a:off x="340963" y="824370"/>
          <a:ext cx="8555064" cy="589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656521" y="902185"/>
            <a:ext cx="212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GB" b="1" dirty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permanente</a:t>
            </a:r>
            <a:r>
              <a:rPr lang="en-GB" b="1" dirty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err="1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articulação</a:t>
            </a:r>
            <a:r>
              <a:rPr lang="en-GB" b="1" dirty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 com o </a:t>
            </a:r>
            <a:r>
              <a:rPr lang="en-GB" b="1" dirty="0" err="1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Ministério</a:t>
            </a:r>
            <a:r>
              <a:rPr lang="en-GB" b="1" dirty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n-GB" b="1" dirty="0" err="1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Saúde</a:t>
            </a:r>
            <a:endParaRPr lang="en-GB" b="1" dirty="0">
              <a:solidFill>
                <a:srgbClr val="486BAA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97634" y="4446737"/>
            <a:ext cx="1577452" cy="1374154"/>
            <a:chOff x="996818" y="616971"/>
            <a:chExt cx="1577452" cy="1374154"/>
          </a:xfrm>
        </p:grpSpPr>
        <p:sp>
          <p:nvSpPr>
            <p:cNvPr id="8" name="Oval 7"/>
            <p:cNvSpPr/>
            <p:nvPr/>
          </p:nvSpPr>
          <p:spPr>
            <a:xfrm>
              <a:off x="996818" y="616971"/>
              <a:ext cx="1577452" cy="137415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1227830" y="818211"/>
              <a:ext cx="1115428" cy="971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pt-PT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7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77FEC-D50C-4211-BBCC-2C0AB518B705}" type="slidenum">
              <a:rPr lang="pt-PT" smtClean="0"/>
              <a:pPr>
                <a:defRPr/>
              </a:pPr>
              <a:t>8</a:t>
            </a:fld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910345" y="800439"/>
            <a:ext cx="609488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300" b="1" dirty="0">
                <a:solidFill>
                  <a:srgbClr val="486BAA"/>
                </a:solidFill>
                <a:latin typeface="Calibri" pitchFamily="34" charset="0"/>
                <a:cs typeface="Calibri" pitchFamily="34" charset="0"/>
              </a:rPr>
              <a:t>INSA – Outras atividades</a:t>
            </a:r>
            <a:endParaRPr lang="en-GB" sz="2300" b="1" dirty="0">
              <a:solidFill>
                <a:srgbClr val="486BA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573437" y="1246715"/>
            <a:ext cx="8318535" cy="4968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9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9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9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9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96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96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96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96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960"/>
                </a:solidFill>
                <a:latin typeface="+mn-lt"/>
              </a:defRPr>
            </a:lvl9pPr>
          </a:lstStyle>
          <a:p>
            <a:pPr marL="342900" lvl="2" indent="-342900"/>
            <a:r>
              <a:rPr lang="pt-PT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Participação em projetos de investigação* com institutos parceiros e universidades</a:t>
            </a:r>
          </a:p>
          <a:p>
            <a:pPr marL="342900" lvl="2" indent="-342900"/>
            <a:r>
              <a:rPr lang="pt-PT" sz="20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Representação nacional na Rede Europeia de Vigilância da Gripe e de outros vírus respiratórios (COVID-19) - ECDC e OMS</a:t>
            </a:r>
          </a:p>
          <a:p>
            <a:pPr marL="342900" lvl="2" indent="-342900"/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Avaliação </a:t>
            </a:r>
            <a:r>
              <a:rPr lang="pt-P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 performance de testes de diagnóstico e respetivas </a:t>
            </a:r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metodologias</a:t>
            </a:r>
          </a:p>
          <a:p>
            <a:pPr marL="342900" lvl="2" indent="-342900"/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Colaboração </a:t>
            </a:r>
            <a:r>
              <a:rPr lang="pt-P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 a Direção-Geral da Saúde (DGS) e o INFARMED na emissão de recomendações e elaboração de </a:t>
            </a:r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Orientações</a:t>
            </a:r>
          </a:p>
          <a:p>
            <a:pPr marL="342900" lvl="2" indent="-342900"/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Gestão </a:t>
            </a:r>
            <a:r>
              <a:rPr lang="pt-P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reagentes e de equipamentos (auscultação) no mercado - disponibilidade e </a:t>
            </a:r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custos</a:t>
            </a:r>
          </a:p>
          <a:p>
            <a:pPr marL="342900" lvl="2" indent="-342900"/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Gestão </a:t>
            </a:r>
            <a:r>
              <a:rPr lang="pt-P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 reforço da reserva estratégica do Ministério da Saúde (aquisição centralizada </a:t>
            </a:r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reagentes/equipamentos/componentes/zaragatoas </a:t>
            </a:r>
            <a:r>
              <a:rPr lang="pt-P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 outros) </a:t>
            </a:r>
          </a:p>
          <a:p>
            <a:pPr marL="342900" lvl="2" indent="-342900"/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Formação </a:t>
            </a:r>
            <a:r>
              <a:rPr lang="pt-PT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dos profissionais dos </a:t>
            </a:r>
            <a:r>
              <a:rPr lang="pt-PT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laboratórios</a:t>
            </a:r>
            <a:endParaRPr lang="pt-PT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2" indent="0">
              <a:buNone/>
            </a:pPr>
            <a:endParaRPr lang="pt-PT" sz="20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0" lvl="2" indent="0" algn="ctr">
              <a:buNone/>
            </a:pPr>
            <a:r>
              <a:rPr lang="pt-PT" sz="14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 </a:t>
            </a:r>
            <a:r>
              <a:rPr lang="pt-P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3"/>
              </a:rPr>
              <a:t>Á</a:t>
            </a:r>
            <a:r>
              <a:rPr lang="pt-PT" sz="1400" kern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3"/>
              </a:rPr>
              <a:t>rea Saúde Mental</a:t>
            </a:r>
            <a:r>
              <a:rPr lang="pt-PT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pt-P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A</a:t>
            </a:r>
            <a:r>
              <a:rPr lang="pt-PT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valiação </a:t>
            </a:r>
            <a:r>
              <a:rPr lang="pt-P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do impacto da pandemia na </a:t>
            </a:r>
            <a:r>
              <a:rPr lang="pt-PT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população</a:t>
            </a:r>
            <a:r>
              <a:rPr lang="pt-P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pt-P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5" action="ppaction://hlinkfile"/>
              </a:rPr>
              <a:t>Coordenação de </a:t>
            </a:r>
            <a:r>
              <a:rPr lang="pt-PT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5" action="ppaction://hlinkfile"/>
              </a:rPr>
              <a:t>projeto </a:t>
            </a:r>
            <a:r>
              <a:rPr lang="pt-P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5" action="ppaction://hlinkfile"/>
              </a:rPr>
              <a:t>de âmbito nacional para estudo da variabilidade genética do SARS-CoV-2</a:t>
            </a:r>
            <a:endParaRPr lang="pt-PT" sz="1400" kern="0" dirty="0"/>
          </a:p>
        </p:txBody>
      </p:sp>
    </p:spTree>
    <p:extLst>
      <p:ext uri="{BB962C8B-B14F-4D97-AF65-F5344CB8AC3E}">
        <p14:creationId xmlns:p14="http://schemas.microsoft.com/office/powerpoint/2010/main" val="33679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3600" dirty="0"/>
              <a:t>2.	Evolução </a:t>
            </a:r>
            <a:r>
              <a:rPr lang="pt-PT" sz="3600" dirty="0" smtClean="0"/>
              <a:t>epidemiológica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6508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1048</Words>
  <Application>Microsoft Office PowerPoint</Application>
  <PresentationFormat>Apresentação no Ecrã (4:3)</PresentationFormat>
  <Paragraphs>168</Paragraphs>
  <Slides>21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Verdana</vt:lpstr>
      <vt:lpstr>1_Tema do Office</vt:lpstr>
      <vt:lpstr>1_Modelo de apresentação predefinido</vt:lpstr>
      <vt:lpstr>Apresentação do PowerPoint</vt:lpstr>
      <vt:lpstr>1. Atividade do INSA na pandemia a nível Nacional </vt:lpstr>
      <vt:lpstr>Apresentação do PowerPoint</vt:lpstr>
      <vt:lpstr>Apresentação do PowerPoint</vt:lpstr>
      <vt:lpstr>Apresentação do PowerPoint</vt:lpstr>
      <vt:lpstr>Diagnóstico laboratorial COVID-19 no INSA 1 fevereiro a 4 junho 2020</vt:lpstr>
      <vt:lpstr>Apresentação do PowerPoint</vt:lpstr>
      <vt:lpstr>Apresentação do PowerPoint</vt:lpstr>
      <vt:lpstr>2. Evolução epidemiológica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 Inquérito serológico nacional COVID-19</vt:lpstr>
      <vt:lpstr>Apresentação do PowerPoint</vt:lpstr>
      <vt:lpstr>Apresentação do PowerPoint</vt:lpstr>
      <vt:lpstr>4. Atividades no âmbito PALOP</vt:lpstr>
      <vt:lpstr>Formação on-line   </vt:lpstr>
      <vt:lpstr>Restante Programa  previsto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de Almeida</dc:creator>
  <cp:lastModifiedBy>Cristina Abreu dos Santos</cp:lastModifiedBy>
  <cp:revision>55</cp:revision>
  <dcterms:created xsi:type="dcterms:W3CDTF">2020-07-05T00:22:51Z</dcterms:created>
  <dcterms:modified xsi:type="dcterms:W3CDTF">2020-07-06T11:00:41Z</dcterms:modified>
</cp:coreProperties>
</file>