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467"/>
    <a:srgbClr val="2C66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974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048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313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29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465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335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033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537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152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458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784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8CE02-8442-4196-A310-66B60EDC81CC}" type="datetimeFigureOut">
              <a:rPr lang="pt-PT" smtClean="0"/>
              <a:pPr/>
              <a:t>11-07-2012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1503-92DE-49B4-ACE0-1F3EA5520DB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809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mailto:patricia.fonseca@ipad.mne.gov.pt" TargetMode="External"/><Relationship Id="rId7" Type="http://schemas.openxmlformats.org/officeDocument/2006/relationships/image" Target="../media/image9.gif"/><Relationship Id="rId2" Type="http://schemas.openxmlformats.org/officeDocument/2006/relationships/hyperlink" Target="http://www.cpl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8742"/>
            <a:ext cx="10287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04" y="139646"/>
            <a:ext cx="1851620" cy="1283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14" y="2708920"/>
            <a:ext cx="2827813" cy="2960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34" y="5831175"/>
            <a:ext cx="3969509" cy="89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155" y="1385944"/>
            <a:ext cx="1590572" cy="110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4144343" y="137029"/>
            <a:ext cx="4892153" cy="6686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tabLst>
                <a:tab pos="2700020" algn="ctr"/>
                <a:tab pos="5400040" algn="r"/>
                <a:tab pos="449580" algn="l"/>
              </a:tabLst>
            </a:pPr>
            <a:r>
              <a:rPr lang="pt-PT" sz="110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PROGRAMA</a:t>
            </a:r>
          </a:p>
          <a:p>
            <a:pPr algn="ctr">
              <a:spcBef>
                <a:spcPts val="600"/>
              </a:spcBef>
            </a:pPr>
            <a:r>
              <a:rPr lang="pt-PT" sz="1100" b="1" spc="-1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Apresentação </a:t>
            </a:r>
            <a:r>
              <a:rPr lang="pt-PT" sz="1100" b="1" spc="-1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da Edição em Português do </a:t>
            </a:r>
            <a:endParaRPr lang="pt-PT" sz="1100" b="1" spc="-10" dirty="0" smtClean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ctr">
              <a:spcBef>
                <a:spcPts val="600"/>
              </a:spcBef>
            </a:pPr>
            <a:r>
              <a:rPr lang="pt-PT" sz="1100" b="1" i="1" spc="-1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African </a:t>
            </a:r>
            <a:r>
              <a:rPr lang="pt-PT" sz="1100" b="1" i="1" spc="-1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Economic </a:t>
            </a:r>
            <a:r>
              <a:rPr lang="pt-PT" sz="1100" b="1" i="1" spc="-1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Outlook (OCDE)</a:t>
            </a:r>
            <a:endParaRPr lang="pt-PT" sz="1100" b="1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ctr">
              <a:spcBef>
                <a:spcPts val="600"/>
              </a:spcBef>
            </a:pPr>
            <a:r>
              <a:rPr lang="pt-PT" sz="1100" b="1" spc="-1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Perspectivas </a:t>
            </a:r>
            <a:r>
              <a:rPr lang="pt-PT" sz="1100" b="1" spc="-1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Económicas em África </a:t>
            </a:r>
            <a:r>
              <a:rPr lang="pt-PT" sz="1100" b="1" spc="-1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2012 – Promoção do </a:t>
            </a:r>
            <a:r>
              <a:rPr lang="pt-PT" sz="110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Emprego Jovem </a:t>
            </a:r>
            <a:endParaRPr lang="pt-PT" sz="1100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ctr">
              <a:spcBef>
                <a:spcPts val="600"/>
              </a:spcBef>
            </a:pPr>
            <a:r>
              <a:rPr lang="pt-PT" sz="105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Maputo</a:t>
            </a:r>
            <a:r>
              <a:rPr lang="pt-PT" sz="105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, 18 de Julho de 2012</a:t>
            </a:r>
            <a:endParaRPr lang="pt-PT" sz="1050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ctr">
              <a:spcBef>
                <a:spcPts val="600"/>
              </a:spcBef>
            </a:pPr>
            <a:r>
              <a:rPr lang="pt-PT" sz="105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Centro Internacional de Conferências Joaquim Chissano</a:t>
            </a:r>
            <a:endParaRPr lang="pt-PT" sz="1050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pt-PT" sz="9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 </a:t>
            </a:r>
          </a:p>
          <a:p>
            <a:pPr algn="ctr"/>
            <a:r>
              <a:rPr lang="pt-PT" sz="1000" b="1" i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15:00h – Abertura</a:t>
            </a:r>
          </a:p>
          <a:p>
            <a:pPr algn="ctr"/>
            <a:endParaRPr lang="pt-PT" sz="1000" b="1" i="1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just"/>
            <a:r>
              <a:rPr lang="pt-PT" sz="100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Henrique Banze, 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Vice-Ministro dos Negócios Estrangeiros e da Cooperação de Moçambique </a:t>
            </a:r>
            <a:endParaRPr lang="pt-PT" sz="1000" dirty="0" smtClean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just"/>
            <a:r>
              <a:rPr lang="pt-PT" sz="100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Luís </a:t>
            </a:r>
            <a:r>
              <a:rPr lang="pt-PT" sz="100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Brites Pereira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, Secretário de Estado dos Negócios Estrangeiros e da Cooperação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 de Portugal</a:t>
            </a:r>
            <a:endParaRPr lang="pt-PT" sz="1000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just"/>
            <a:r>
              <a:rPr lang="pt-PT" sz="100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Domingos Simões Pereira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, Secretário Executivo da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CPLP </a:t>
            </a:r>
          </a:p>
          <a:p>
            <a:pPr algn="just"/>
            <a:r>
              <a:rPr lang="pt-PT" sz="100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Mário </a:t>
            </a:r>
            <a:r>
              <a:rPr lang="pt-PT" sz="1000" b="1" dirty="0" err="1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Pezzini</a:t>
            </a:r>
            <a:r>
              <a:rPr lang="pt-PT" sz="100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, 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Diretor do Centro de Desenvolvimento, OCDE</a:t>
            </a:r>
          </a:p>
          <a:p>
            <a:pPr algn="just"/>
            <a:endParaRPr lang="pt-PT" sz="1000" dirty="0" smtClean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just"/>
            <a:endParaRPr lang="pt-PT" sz="1000" dirty="0" smtClean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ctr"/>
            <a:r>
              <a:rPr lang="pt-PT" sz="1000" b="1" i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15:30h - Apresentação do Relatório</a:t>
            </a:r>
          </a:p>
          <a:p>
            <a:pPr algn="ctr"/>
            <a:endParaRPr lang="pt-PT" sz="1000" i="1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marL="895350" indent="-895350" algn="just"/>
            <a:r>
              <a:rPr lang="pt-PT" sz="100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Mário </a:t>
            </a:r>
            <a:r>
              <a:rPr lang="pt-PT" sz="1000" b="1" dirty="0" err="1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Pezzini</a:t>
            </a:r>
            <a:r>
              <a:rPr lang="pt-PT" sz="100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,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Diretor 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do Centro de Desenvolvimento, OCDE</a:t>
            </a:r>
          </a:p>
          <a:p>
            <a:pPr algn="just"/>
            <a:r>
              <a:rPr lang="pt-PT" sz="100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Mthuli Ncube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, Vice-Presidente do Banco Africano de Desenvolvimento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(a confirmar)</a:t>
            </a:r>
          </a:p>
          <a:p>
            <a:pPr algn="just"/>
            <a:r>
              <a:rPr lang="pt-PT" sz="100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Lola Castro, 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Representante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e Diretora Nacional do PAM (Programa Alimentar Mundial) em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Moçambique</a:t>
            </a:r>
          </a:p>
          <a:p>
            <a:pPr algn="just"/>
            <a:endParaRPr lang="pt-PT" sz="1000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ctr"/>
            <a:r>
              <a:rPr lang="pt-PT" sz="1000" b="1" i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16:15h </a:t>
            </a:r>
            <a:r>
              <a:rPr lang="pt-PT" sz="1000" b="1" i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– Sessão de </a:t>
            </a:r>
            <a:r>
              <a:rPr lang="pt-PT" sz="1000" b="1" i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Debate</a:t>
            </a:r>
          </a:p>
          <a:p>
            <a:pPr algn="ctr"/>
            <a:endParaRPr lang="pt-PT" sz="1000" b="1" i="1" dirty="0" smtClean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ctr"/>
            <a:r>
              <a:rPr lang="pt-PT" sz="1000" b="1" i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 </a:t>
            </a:r>
            <a:r>
              <a:rPr lang="pt-PT" sz="1000" b="1" i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Painel </a:t>
            </a:r>
            <a:r>
              <a:rPr lang="pt-PT" sz="1000" b="1" i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de Comentadores  </a:t>
            </a:r>
            <a:endParaRPr lang="pt-PT" sz="1000" i="1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marL="895350" indent="-895350" algn="just"/>
            <a:r>
              <a:rPr lang="pt-PT" sz="100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Godinho de Matos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, Embaixador de Portugal em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Maputo</a:t>
            </a:r>
          </a:p>
          <a:p>
            <a:pPr indent="-895350" algn="just"/>
            <a:r>
              <a:rPr lang="pt-PT" sz="100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Paul </a:t>
            </a:r>
            <a:r>
              <a:rPr lang="pt-PT" sz="100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Malin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, Chefe da Delegação da União Europeia em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Moçambique </a:t>
            </a:r>
            <a:endParaRPr lang="pt-PT" sz="1000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indent="-895350"/>
            <a:r>
              <a:rPr lang="pt-PT" sz="1000" b="1" i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Moderadora</a:t>
            </a:r>
            <a:endParaRPr lang="pt-PT" sz="1000" i="1" dirty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indent="-895350" algn="just"/>
            <a:r>
              <a:rPr lang="pt-PT" sz="100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Ana Paula Laborinho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, Presidente do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Camões- Instituto 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da Cooperação e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da Língua</a:t>
            </a:r>
          </a:p>
          <a:p>
            <a:pPr indent="-895350" algn="ctr"/>
            <a:r>
              <a:rPr lang="pt-PT" sz="1000" b="1" i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Perguntas e Respostas</a:t>
            </a:r>
          </a:p>
          <a:p>
            <a:pPr algn="ctr"/>
            <a:endParaRPr lang="pt-PT" sz="1000" b="1" dirty="0" smtClean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ctr"/>
            <a:r>
              <a:rPr lang="pt-PT" sz="1000" b="1" i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17:30 h – Encerramento</a:t>
            </a:r>
          </a:p>
          <a:p>
            <a:pPr algn="ctr"/>
            <a:endParaRPr lang="pt-PT" sz="1000" b="1" i="1" dirty="0" smtClean="0">
              <a:solidFill>
                <a:srgbClr val="2B6467"/>
              </a:solidFill>
              <a:latin typeface="Trebuchet MS" pitchFamily="34" charset="0"/>
              <a:ea typeface="Times New Roman"/>
            </a:endParaRPr>
          </a:p>
          <a:p>
            <a:pPr algn="just"/>
            <a:r>
              <a:rPr lang="pt-PT" sz="1000" b="1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Ana </a:t>
            </a:r>
            <a:r>
              <a:rPr lang="pt-PT" sz="1000" b="1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Paula Laborinho, 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Presidente do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Camões - </a:t>
            </a:r>
            <a:r>
              <a:rPr lang="pt-PT" sz="1000" dirty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Instituto da Cooperação e </a:t>
            </a:r>
            <a:r>
              <a:rPr lang="pt-PT" sz="1000" dirty="0" smtClean="0">
                <a:solidFill>
                  <a:srgbClr val="2B6467"/>
                </a:solidFill>
                <a:latin typeface="Trebuchet MS" pitchFamily="34" charset="0"/>
                <a:ea typeface="Times New Roman"/>
              </a:rPr>
              <a:t>da Língua</a:t>
            </a:r>
          </a:p>
        </p:txBody>
      </p:sp>
    </p:spTree>
    <p:extLst>
      <p:ext uri="{BB962C8B-B14F-4D97-AF65-F5344CB8AC3E}">
        <p14:creationId xmlns:p14="http://schemas.microsoft.com/office/powerpoint/2010/main" val="4069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10677" y="1240633"/>
            <a:ext cx="864096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400" b="1" dirty="0" smtClean="0">
                <a:solidFill>
                  <a:srgbClr val="438D7A"/>
                </a:solidFill>
                <a:latin typeface="Trebuchet MS" pitchFamily="34" charset="0"/>
                <a:cs typeface="Arial" pitchFamily="34" charset="0"/>
              </a:rPr>
              <a:t>CONVITE</a:t>
            </a:r>
            <a:endParaRPr lang="pt-PT" sz="1400" b="1" dirty="0">
              <a:solidFill>
                <a:srgbClr val="438D7A"/>
              </a:solidFill>
              <a:latin typeface="Trebuchet MS" pitchFamily="34" charset="0"/>
              <a:cs typeface="Arial" pitchFamily="34" charset="0"/>
            </a:endParaRPr>
          </a:p>
          <a:p>
            <a:pPr algn="just"/>
            <a:endParaRPr lang="pt-PT" sz="1400" dirty="0">
              <a:solidFill>
                <a:srgbClr val="438D7A"/>
              </a:solidFill>
              <a:latin typeface="Trebuchet MS" pitchFamily="34" charset="0"/>
              <a:cs typeface="Arial" pitchFamily="34" charset="0"/>
            </a:endParaRPr>
          </a:p>
          <a:p>
            <a:pPr algn="ctr"/>
            <a:r>
              <a:rPr lang="pt-PT" sz="1400" b="1" dirty="0">
                <a:solidFill>
                  <a:srgbClr val="438D7A"/>
                </a:solidFill>
                <a:latin typeface="Trebuchet MS" pitchFamily="34" charset="0"/>
                <a:cs typeface="Arial" pitchFamily="34" charset="0"/>
              </a:rPr>
              <a:t>Apresentação da Edição em Língua </a:t>
            </a:r>
            <a:r>
              <a:rPr lang="pt-PT" sz="1400" b="1" dirty="0" smtClean="0">
                <a:solidFill>
                  <a:srgbClr val="438D7A"/>
                </a:solidFill>
                <a:latin typeface="Trebuchet MS" pitchFamily="34" charset="0"/>
                <a:cs typeface="Arial" pitchFamily="34" charset="0"/>
              </a:rPr>
              <a:t>Portuguesa do </a:t>
            </a:r>
            <a:r>
              <a:rPr lang="pt-PT" sz="1400" b="1" i="1" dirty="0" smtClean="0">
                <a:solidFill>
                  <a:srgbClr val="438D7A"/>
                </a:solidFill>
                <a:latin typeface="Trebuchet MS" pitchFamily="34" charset="0"/>
                <a:cs typeface="Arial" pitchFamily="34" charset="0"/>
              </a:rPr>
              <a:t>African Economic Outlook</a:t>
            </a:r>
          </a:p>
          <a:p>
            <a:pPr algn="ctr"/>
            <a:endParaRPr lang="pt-PT" sz="1400" b="1" dirty="0" smtClean="0">
              <a:solidFill>
                <a:srgbClr val="438D7A"/>
              </a:solidFill>
              <a:latin typeface="Trebuchet MS" pitchFamily="34" charset="0"/>
              <a:cs typeface="Arial" pitchFamily="34" charset="0"/>
            </a:endParaRPr>
          </a:p>
          <a:p>
            <a:pPr algn="ctr"/>
            <a:r>
              <a:rPr lang="pt-PT" sz="1400" b="1" dirty="0" smtClean="0">
                <a:solidFill>
                  <a:srgbClr val="438D7A"/>
                </a:solidFill>
                <a:latin typeface="Trebuchet MS" pitchFamily="34" charset="0"/>
                <a:cs typeface="Arial" pitchFamily="34" charset="0"/>
              </a:rPr>
              <a:t>Perspectivas </a:t>
            </a:r>
            <a:r>
              <a:rPr lang="pt-PT" sz="1400" b="1" dirty="0">
                <a:solidFill>
                  <a:srgbClr val="438D7A"/>
                </a:solidFill>
                <a:latin typeface="Trebuchet MS" pitchFamily="34" charset="0"/>
                <a:cs typeface="Arial" pitchFamily="34" charset="0"/>
              </a:rPr>
              <a:t>Económicas em África </a:t>
            </a:r>
            <a:r>
              <a:rPr lang="pt-PT" sz="1400" b="1" dirty="0" smtClean="0">
                <a:solidFill>
                  <a:srgbClr val="438D7A"/>
                </a:solidFill>
                <a:latin typeface="Trebuchet MS" pitchFamily="34" charset="0"/>
                <a:cs typeface="Arial" pitchFamily="34" charset="0"/>
              </a:rPr>
              <a:t>2012 – Promoção do Emprego Jovem</a:t>
            </a:r>
            <a:endParaRPr lang="pt-PT" sz="1400" b="1" dirty="0">
              <a:solidFill>
                <a:srgbClr val="438D7A"/>
              </a:solidFill>
              <a:latin typeface="Trebuchet MS" pitchFamily="34" charset="0"/>
              <a:cs typeface="Arial" pitchFamily="34" charset="0"/>
            </a:endParaRPr>
          </a:p>
          <a:p>
            <a:pPr algn="just"/>
            <a:endParaRPr lang="pt-PT" sz="1600" dirty="0">
              <a:solidFill>
                <a:srgbClr val="438D7A"/>
              </a:solidFill>
              <a:latin typeface="Trebuchet MS" pitchFamily="34" charset="0"/>
              <a:cs typeface="Arial" pitchFamily="34" charset="0"/>
            </a:endParaRPr>
          </a:p>
          <a:p>
            <a:pPr algn="just"/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O Ministério dos Negócios Estrangeiros de Portugal, o Ministério dos Negócios Estrangeiros e da Cooperação de Moçambique, a Comunidade dos Países de Língua 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Portuguesa e 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o Centro de Desenvolvimento da OCDE convidam V. Ex. ª para a apresentação da Edição em língua portuguesa da publicação African Economic Outlook elaborada conjuntamente pelo Banco Africano de Desenvolvimento, Centro de Desenvolvimento da 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OCDE, 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Comissão Económica das Nações Unidas para África e 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Programa 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das Nações Unidas para o Desenvolvimento - Perspectivas Económicas em África 2012 - este ano subordinado ao tema </a:t>
            </a:r>
            <a:r>
              <a:rPr lang="pt-PT" sz="1200" i="1" dirty="0">
                <a:solidFill>
                  <a:srgbClr val="438D7A"/>
                </a:solidFill>
                <a:latin typeface="Trebuchet MS" pitchFamily="34" charset="0"/>
              </a:rPr>
              <a:t>Promoção do Emprego Jovem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.</a:t>
            </a:r>
          </a:p>
          <a:p>
            <a:pPr algn="just"/>
            <a:endParaRPr lang="pt-PT" sz="1200" dirty="0">
              <a:solidFill>
                <a:srgbClr val="438D7A"/>
              </a:solidFill>
              <a:latin typeface="Trebuchet MS" pitchFamily="34" charset="0"/>
            </a:endParaRPr>
          </a:p>
          <a:p>
            <a:pPr algn="just"/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A sessão irá contar com a participação do 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Vice-Ministro 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dos Negócios Estrangeiros e da Cooperação, Dr. Henrique Banze, do Secretário de Estado dos Negócios Estrangeiros e da Cooperação, Prof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. Doutor 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Luís Brites Pereira, Diretor  do Centro de Desenvolvimento da OCDE, Sr. 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Mário Pezzini, 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e terá lugar no Centro Internacional de Conferências Joaquim Chissano, no próximo dia 18 de Julho pelas 15:00 horas. </a:t>
            </a:r>
          </a:p>
          <a:p>
            <a:pPr algn="just"/>
            <a:endParaRPr lang="pt-PT" sz="1200" dirty="0" smtClean="0">
              <a:solidFill>
                <a:srgbClr val="438D7A"/>
              </a:solidFill>
              <a:latin typeface="Trebuchet MS" pitchFamily="34" charset="0"/>
            </a:endParaRPr>
          </a:p>
          <a:p>
            <a:pPr algn="just"/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Programa 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do evento poderá ser consultado 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em 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  <a:hlinkClick r:id="rId2"/>
              </a:rPr>
              <a:t>www.cplp.org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. </a:t>
            </a:r>
          </a:p>
          <a:p>
            <a:pPr algn="just"/>
            <a:endParaRPr lang="pt-PT" sz="1200" dirty="0">
              <a:solidFill>
                <a:srgbClr val="438D7A"/>
              </a:solidFill>
              <a:latin typeface="Trebuchet MS" pitchFamily="34" charset="0"/>
            </a:endParaRPr>
          </a:p>
          <a:p>
            <a:pPr algn="just"/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Confirme 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a sua presença até ao dia </a:t>
            </a:r>
            <a:r>
              <a:rPr lang="pt-PT" sz="1200" b="1" dirty="0" smtClean="0">
                <a:solidFill>
                  <a:srgbClr val="438D7A"/>
                </a:solidFill>
                <a:latin typeface="Trebuchet MS" pitchFamily="34" charset="0"/>
              </a:rPr>
              <a:t>17 de </a:t>
            </a:r>
            <a:r>
              <a:rPr lang="pt-PT" sz="1200" b="1" dirty="0">
                <a:solidFill>
                  <a:srgbClr val="438D7A"/>
                </a:solidFill>
                <a:latin typeface="Trebuchet MS" pitchFamily="34" charset="0"/>
              </a:rPr>
              <a:t>Julho</a:t>
            </a:r>
            <a:r>
              <a:rPr lang="pt-PT" sz="1200" dirty="0">
                <a:solidFill>
                  <a:srgbClr val="438D7A"/>
                </a:solidFill>
                <a:latin typeface="Trebuchet MS" pitchFamily="34" charset="0"/>
              </a:rPr>
              <a:t> para </a:t>
            </a:r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  <a:hlinkClick r:id="rId3"/>
              </a:rPr>
              <a:t>patricia.fonseca@ipad.mne.gov.pt</a:t>
            </a:r>
            <a:endParaRPr lang="pt-PT" sz="1200" dirty="0" smtClean="0">
              <a:solidFill>
                <a:srgbClr val="438D7A"/>
              </a:solidFill>
              <a:latin typeface="Trebuchet MS" pitchFamily="34" charset="0"/>
            </a:endParaRPr>
          </a:p>
          <a:p>
            <a:pPr algn="just"/>
            <a:r>
              <a:rPr lang="pt-PT" sz="1200" dirty="0" smtClean="0">
                <a:solidFill>
                  <a:srgbClr val="438D7A"/>
                </a:solidFill>
                <a:latin typeface="Trebuchet MS" pitchFamily="34" charset="0"/>
              </a:rPr>
              <a:t>  </a:t>
            </a:r>
          </a:p>
        </p:txBody>
      </p:sp>
      <p:pic>
        <p:nvPicPr>
          <p:cNvPr id="7" name="Picture 5" descr="C:\Users\isabelcosta\Desktop\LogoOCDE_DE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901" y="5814576"/>
            <a:ext cx="1160139" cy="72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isabelcosta\Desktop\LogoCPL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032" y="5801677"/>
            <a:ext cx="792088" cy="75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660" y="329461"/>
            <a:ext cx="2358380" cy="87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Emblema da República de Moçambiqu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504056" cy="54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m 14" descr="MNE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7" y="5947566"/>
            <a:ext cx="2671445" cy="4591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/>
          <p:cNvSpPr txBox="1"/>
          <p:nvPr/>
        </p:nvSpPr>
        <p:spPr>
          <a:xfrm>
            <a:off x="2971800" y="6067956"/>
            <a:ext cx="320465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dirty="0" smtClean="0"/>
              <a:t>	República de Moçambique</a:t>
            </a:r>
          </a:p>
          <a:p>
            <a:r>
              <a:rPr lang="pt-PT" sz="1050" b="1" dirty="0" smtClean="0"/>
              <a:t>Ministério dos Negócios Estrangeiros e da Cooperação</a:t>
            </a:r>
          </a:p>
          <a:p>
            <a:endParaRPr lang="pt-PT" sz="1050" dirty="0"/>
          </a:p>
        </p:txBody>
      </p:sp>
    </p:spTree>
    <p:extLst>
      <p:ext uri="{BB962C8B-B14F-4D97-AF65-F5344CB8AC3E}">
        <p14:creationId xmlns:p14="http://schemas.microsoft.com/office/powerpoint/2010/main" val="166858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250</Words>
  <Application>Microsoft Office PowerPoint</Application>
  <PresentationFormat>Apresentação no Ecrã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 Beja e Costa</dc:creator>
  <cp:lastModifiedBy>Carolina Estroia</cp:lastModifiedBy>
  <cp:revision>24</cp:revision>
  <dcterms:created xsi:type="dcterms:W3CDTF">2012-07-04T10:44:01Z</dcterms:created>
  <dcterms:modified xsi:type="dcterms:W3CDTF">2012-07-11T09:36:30Z</dcterms:modified>
</cp:coreProperties>
</file>