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5" r:id="rId4"/>
    <p:sldId id="277" r:id="rId5"/>
    <p:sldId id="272" r:id="rId6"/>
    <p:sldId id="278" r:id="rId7"/>
    <p:sldId id="276" r:id="rId8"/>
    <p:sldId id="280" r:id="rId9"/>
    <p:sldId id="279" r:id="rId10"/>
    <p:sldId id="273" r:id="rId11"/>
    <p:sldId id="281" r:id="rId12"/>
  </p:sldIdLst>
  <p:sldSz cx="20104100" cy="1130935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332" userDrawn="1">
          <p15:clr>
            <a:srgbClr val="A4A3A4"/>
          </p15:clr>
        </p15:guide>
        <p15:guide id="3" orient="horz" pos="35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o Ferrinho" initials="PF" lastIdx="4" clrIdx="0">
    <p:extLst>
      <p:ext uri="{19B8F6BF-5375-455C-9EA6-DF929625EA0E}">
        <p15:presenceInfo xmlns:p15="http://schemas.microsoft.com/office/powerpoint/2012/main" userId="Paulo Ferrinho" providerId="None"/>
      </p:ext>
    </p:extLst>
  </p:cmAuthor>
  <p:cmAuthor id="2" name="Sofia Santos" initials="SS" lastIdx="3" clrIdx="1">
    <p:extLst>
      <p:ext uri="{19B8F6BF-5375-455C-9EA6-DF929625EA0E}">
        <p15:presenceInfo xmlns:p15="http://schemas.microsoft.com/office/powerpoint/2012/main" userId="S-1-5-21-1819106409-753424370-1586563796-4632" providerId="AD"/>
      </p:ext>
    </p:extLst>
  </p:cmAuthor>
  <p:cmAuthor id="3" name="Windows User" initials="WU" lastIdx="1" clrIdx="2">
    <p:extLst>
      <p:ext uri="{19B8F6BF-5375-455C-9EA6-DF929625EA0E}">
        <p15:presenceInfo xmlns:p15="http://schemas.microsoft.com/office/powerpoint/2012/main" userId="Windows User" providerId="None"/>
      </p:ext>
    </p:extLst>
  </p:cmAuthor>
  <p:cmAuthor id="4" name="Paulo Ferrinho" initials="PF [2]" lastIdx="1" clrIdx="3">
    <p:extLst>
      <p:ext uri="{19B8F6BF-5375-455C-9EA6-DF929625EA0E}">
        <p15:presenceInfo xmlns:p15="http://schemas.microsoft.com/office/powerpoint/2012/main" userId="S-1-5-21-1819106409-753424370-1586563796-1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510"/>
    <a:srgbClr val="C5E0B4"/>
    <a:srgbClr val="FFFFFF"/>
    <a:srgbClr val="FF5050"/>
    <a:srgbClr val="009999"/>
    <a:srgbClr val="000000"/>
    <a:srgbClr val="CC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F7BD1-237A-415F-8C9C-FCEC93CD3613}" v="2" dt="2019-01-21T15:25:26.653"/>
    <p1510:client id="{EFF4436F-79DD-4C52-843F-14BA59B7CD5B}" v="25" dt="2019-01-23T16:52:12.845"/>
    <p1510:client id="{12B6E48A-0E58-4A72-9D0A-E89015B7A801}" v="2" dt="2019-01-22T18:47:24.931"/>
    <p1510:client id="{C45BEF69-CF30-40B4-84F7-10251AF01E86}" v="1" dt="2019-01-21T16:07:51.3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0488" autoAdjust="0"/>
  </p:normalViewPr>
  <p:slideViewPr>
    <p:cSldViewPr snapToGrid="0">
      <p:cViewPr varScale="1">
        <p:scale>
          <a:sx n="38" d="100"/>
          <a:sy n="38" d="100"/>
        </p:scale>
        <p:origin x="716" y="48"/>
      </p:cViewPr>
      <p:guideLst>
        <p:guide pos="6332"/>
        <p:guide orient="horz" pos="35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zador Convidado" userId="S::urn:spo:anon#6d926aa5ed791b80a5f6c7f2cd84b194afdcf1c602a927d0e8b6e64f0102ec9b::" providerId="AD" clId="Web-{C6CEF188-4AC4-474D-8E53-8207027BEB69}"/>
    <pc:docChg chg="addSld delSld modSld">
      <pc:chgData name="Utilizador Convidado" userId="S::urn:spo:anon#6d926aa5ed791b80a5f6c7f2cd84b194afdcf1c602a927d0e8b6e64f0102ec9b::" providerId="AD" clId="Web-{C6CEF188-4AC4-474D-8E53-8207027BEB69}" dt="2019-03-25T15:58:41.006" v="117" actId="1076"/>
      <pc:docMkLst>
        <pc:docMk/>
      </pc:docMkLst>
      <pc:sldChg chg="modSp">
        <pc:chgData name="Utilizador Convidado" userId="S::urn:spo:anon#6d926aa5ed791b80a5f6c7f2cd84b194afdcf1c602a927d0e8b6e64f0102ec9b::" providerId="AD" clId="Web-{C6CEF188-4AC4-474D-8E53-8207027BEB69}" dt="2019-03-25T15:58:41.006" v="117" actId="1076"/>
        <pc:sldMkLst>
          <pc:docMk/>
          <pc:sldMk cId="0" sldId="289"/>
        </pc:sldMkLst>
        <pc:spChg chg="mod">
          <ac:chgData name="Utilizador Convidado" userId="S::urn:spo:anon#6d926aa5ed791b80a5f6c7f2cd84b194afdcf1c602a927d0e8b6e64f0102ec9b::" providerId="AD" clId="Web-{C6CEF188-4AC4-474D-8E53-8207027BEB69}" dt="2019-03-25T15:53:40.506" v="90" actId="1076"/>
          <ac:spMkLst>
            <pc:docMk/>
            <pc:sldMk cId="0" sldId="289"/>
            <ac:spMk id="3" creationId="{00000000-0000-0000-0000-000000000000}"/>
          </ac:spMkLst>
        </pc:spChg>
        <pc:spChg chg="mod">
          <ac:chgData name="Utilizador Convidado" userId="S::urn:spo:anon#6d926aa5ed791b80a5f6c7f2cd84b194afdcf1c602a927d0e8b6e64f0102ec9b::" providerId="AD" clId="Web-{C6CEF188-4AC4-474D-8E53-8207027BEB69}" dt="2019-03-25T15:58:41.006" v="117" actId="1076"/>
          <ac:spMkLst>
            <pc:docMk/>
            <pc:sldMk cId="0" sldId="289"/>
            <ac:spMk id="5" creationId="{00000000-0000-0000-0000-000000000000}"/>
          </ac:spMkLst>
        </pc:spChg>
        <pc:spChg chg="mod">
          <ac:chgData name="Utilizador Convidado" userId="S::urn:spo:anon#6d926aa5ed791b80a5f6c7f2cd84b194afdcf1c602a927d0e8b6e64f0102ec9b::" providerId="AD" clId="Web-{C6CEF188-4AC4-474D-8E53-8207027BEB69}" dt="2019-03-25T15:53:03.834" v="87" actId="1076"/>
          <ac:spMkLst>
            <pc:docMk/>
            <pc:sldMk cId="0" sldId="289"/>
            <ac:spMk id="9" creationId="{00000000-0000-0000-0000-000000000000}"/>
          </ac:spMkLst>
        </pc:spChg>
        <pc:spChg chg="mod">
          <ac:chgData name="Utilizador Convidado" userId="S::urn:spo:anon#6d926aa5ed791b80a5f6c7f2cd84b194afdcf1c602a927d0e8b6e64f0102ec9b::" providerId="AD" clId="Web-{C6CEF188-4AC4-474D-8E53-8207027BEB69}" dt="2019-03-25T15:54:36.350" v="108" actId="20577"/>
          <ac:spMkLst>
            <pc:docMk/>
            <pc:sldMk cId="0" sldId="289"/>
            <ac:spMk id="10" creationId="{DC7168E5-4212-4634-9F53-4ED5F78DB9CD}"/>
          </ac:spMkLst>
        </pc:spChg>
        <pc:spChg chg="mod">
          <ac:chgData name="Utilizador Convidado" userId="S::urn:spo:anon#6d926aa5ed791b80a5f6c7f2cd84b194afdcf1c602a927d0e8b6e64f0102ec9b::" providerId="AD" clId="Web-{C6CEF188-4AC4-474D-8E53-8207027BEB69}" dt="2019-03-25T15:53:45.056" v="91" actId="1076"/>
          <ac:spMkLst>
            <pc:docMk/>
            <pc:sldMk cId="0" sldId="289"/>
            <ac:spMk id="13" creationId="{00000000-0000-0000-0000-000000000000}"/>
          </ac:spMkLst>
        </pc:spChg>
        <pc:spChg chg="mod">
          <ac:chgData name="Utilizador Convidado" userId="S::urn:spo:anon#6d926aa5ed791b80a5f6c7f2cd84b194afdcf1c602a927d0e8b6e64f0102ec9b::" providerId="AD" clId="Web-{C6CEF188-4AC4-474D-8E53-8207027BEB69}" dt="2019-03-25T15:53:50.584" v="92" actId="1076"/>
          <ac:spMkLst>
            <pc:docMk/>
            <pc:sldMk cId="0" sldId="289"/>
            <ac:spMk id="17" creationId="{00000000-0000-0000-0000-000000000000}"/>
          </ac:spMkLst>
        </pc:spChg>
        <pc:picChg chg="mod">
          <ac:chgData name="Utilizador Convidado" userId="S::urn:spo:anon#6d926aa5ed791b80a5f6c7f2cd84b194afdcf1c602a927d0e8b6e64f0102ec9b::" providerId="AD" clId="Web-{C6CEF188-4AC4-474D-8E53-8207027BEB69}" dt="2019-03-25T15:52:58.959" v="86" actId="1076"/>
          <ac:picMkLst>
            <pc:docMk/>
            <pc:sldMk cId="0" sldId="289"/>
            <ac:picMk id="2" creationId="{00000000-0000-0000-0000-000000000000}"/>
          </ac:picMkLst>
        </pc:picChg>
        <pc:picChg chg="mod">
          <ac:chgData name="Utilizador Convidado" userId="S::urn:spo:anon#6d926aa5ed791b80a5f6c7f2cd84b194afdcf1c602a927d0e8b6e64f0102ec9b::" providerId="AD" clId="Web-{C6CEF188-4AC4-474D-8E53-8207027BEB69}" dt="2019-03-25T15:53:40.490" v="89" actId="1076"/>
          <ac:picMkLst>
            <pc:docMk/>
            <pc:sldMk cId="0" sldId="289"/>
            <ac:picMk id="4" creationId="{11765E5B-6AF6-4826-A725-F9E40BD022F0}"/>
          </ac:picMkLst>
        </pc:picChg>
      </pc:sldChg>
      <pc:sldChg chg="modSp">
        <pc:chgData name="Utilizador Convidado" userId="S::urn:spo:anon#6d926aa5ed791b80a5f6c7f2cd84b194afdcf1c602a927d0e8b6e64f0102ec9b::" providerId="AD" clId="Web-{C6CEF188-4AC4-474D-8E53-8207027BEB69}" dt="2019-03-25T15:44:38.645" v="67" actId="20577"/>
        <pc:sldMkLst>
          <pc:docMk/>
          <pc:sldMk cId="327388392" sldId="356"/>
        </pc:sldMkLst>
        <pc:spChg chg="mod">
          <ac:chgData name="Utilizador Convidado" userId="S::urn:spo:anon#6d926aa5ed791b80a5f6c7f2cd84b194afdcf1c602a927d0e8b6e64f0102ec9b::" providerId="AD" clId="Web-{C6CEF188-4AC4-474D-8E53-8207027BEB69}" dt="2019-03-25T15:44:38.645" v="67" actId="20577"/>
          <ac:spMkLst>
            <pc:docMk/>
            <pc:sldMk cId="327388392" sldId="356"/>
            <ac:spMk id="58" creationId="{1C2493FC-AE7A-41BC-9E82-6F236354DB49}"/>
          </ac:spMkLst>
        </pc:spChg>
      </pc:sldChg>
      <pc:sldChg chg="addSp delSp modSp add del replId">
        <pc:chgData name="Utilizador Convidado" userId="S::urn:spo:anon#6d926aa5ed791b80a5f6c7f2cd84b194afdcf1c602a927d0e8b6e64f0102ec9b::" providerId="AD" clId="Web-{C6CEF188-4AC4-474D-8E53-8207027BEB69}" dt="2019-03-25T15:58:27.741" v="116"/>
        <pc:sldMkLst>
          <pc:docMk/>
          <pc:sldMk cId="3156291530" sldId="361"/>
        </pc:sldMkLst>
        <pc:picChg chg="del">
          <ac:chgData name="Utilizador Convidado" userId="S::urn:spo:anon#6d926aa5ed791b80a5f6c7f2cd84b194afdcf1c602a927d0e8b6e64f0102ec9b::" providerId="AD" clId="Web-{C6CEF188-4AC4-474D-8E53-8207027BEB69}" dt="2019-03-25T15:57:51.053" v="111"/>
          <ac:picMkLst>
            <pc:docMk/>
            <pc:sldMk cId="3156291530" sldId="361"/>
            <ac:picMk id="2" creationId="{00000000-0000-0000-0000-000000000000}"/>
          </ac:picMkLst>
        </pc:picChg>
        <pc:picChg chg="add mod">
          <ac:chgData name="Utilizador Convidado" userId="S::urn:spo:anon#6d926aa5ed791b80a5f6c7f2cd84b194afdcf1c602a927d0e8b6e64f0102ec9b::" providerId="AD" clId="Web-{C6CEF188-4AC4-474D-8E53-8207027BEB69}" dt="2019-03-25T15:58:11.334" v="115" actId="1076"/>
          <ac:picMkLst>
            <pc:docMk/>
            <pc:sldMk cId="3156291530" sldId="361"/>
            <ac:picMk id="6" creationId="{20A6CD58-81F0-43E3-AD1D-6B1A9CF6A10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000" b="1"/>
              <a:t>Pais</a:t>
            </a:r>
            <a:r>
              <a:rPr lang="pt-PT" sz="2000" b="1" baseline="0"/>
              <a:t> de origem das familias Imigrantes</a:t>
            </a:r>
            <a:endParaRPr lang="pt-PT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AD51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C2-4118-8A09-2149D0E3B670}"/>
              </c:ext>
            </c:extLst>
          </c:dPt>
          <c:cat>
            <c:strRef>
              <c:f>Folha1!$L$8:$L$14</c:f>
              <c:strCache>
                <c:ptCount val="7"/>
                <c:pt idx="0">
                  <c:v>Cabo-Verde</c:v>
                </c:pt>
                <c:pt idx="1">
                  <c:v>Angola</c:v>
                </c:pt>
                <c:pt idx="2">
                  <c:v>Brasil</c:v>
                </c:pt>
                <c:pt idx="3">
                  <c:v>Guiné-Bissau</c:v>
                </c:pt>
                <c:pt idx="4">
                  <c:v>S. Tomé e Principe</c:v>
                </c:pt>
                <c:pt idx="5">
                  <c:v>Moçambique</c:v>
                </c:pt>
                <c:pt idx="6">
                  <c:v>Outros</c:v>
                </c:pt>
              </c:strCache>
            </c:strRef>
          </c:cat>
          <c:val>
            <c:numRef>
              <c:f>Folha1!$M$8:$M$14</c:f>
              <c:numCache>
                <c:formatCode>General</c:formatCode>
                <c:ptCount val="7"/>
                <c:pt idx="0">
                  <c:v>80</c:v>
                </c:pt>
                <c:pt idx="1">
                  <c:v>35</c:v>
                </c:pt>
                <c:pt idx="2">
                  <c:v>33</c:v>
                </c:pt>
                <c:pt idx="3">
                  <c:v>27</c:v>
                </c:pt>
                <c:pt idx="4">
                  <c:v>21</c:v>
                </c:pt>
                <c:pt idx="5">
                  <c:v>4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2-4118-8A09-2149D0E3B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4523896"/>
        <c:axId val="434526192"/>
      </c:barChart>
      <c:catAx>
        <c:axId val="434523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34526192"/>
        <c:crosses val="autoZero"/>
        <c:auto val="1"/>
        <c:lblAlgn val="ctr"/>
        <c:lblOffset val="100"/>
        <c:noMultiLvlLbl val="0"/>
      </c:catAx>
      <c:valAx>
        <c:axId val="43452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34523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CBF02-024B-42FB-8ABF-6C772277380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70BA9DA1-344E-4E77-BE52-1786A894059B}">
      <dgm:prSet custT="1"/>
      <dgm:spPr>
        <a:xfrm>
          <a:off x="1783166" y="6591463"/>
          <a:ext cx="15079904" cy="1549813"/>
        </a:xfrm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PT" sz="3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Projeto </a:t>
          </a:r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conjunto IHMT-ACES Amadora (</a:t>
          </a:r>
          <a:r>
            <a:rPr lang="pt-PT" sz="36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9 unidades de saúde</a:t>
          </a:r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)  sobre o impacto da crise económica de 2011 na saúde das crianças nativas e imigrantes da Amadora </a:t>
          </a:r>
        </a:p>
        <a:p>
          <a:endParaRPr lang="pt-PT" sz="3600" dirty="0"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1DC359E3-E953-4D90-8BBA-FCDB57051561}" type="parTrans" cxnId="{9CC27CF7-0654-4AD4-9DC5-82F893B8B2FB}">
      <dgm:prSet/>
      <dgm:spPr/>
      <dgm:t>
        <a:bodyPr/>
        <a:lstStyle/>
        <a:p>
          <a:endParaRPr lang="pt-PT"/>
        </a:p>
      </dgm:t>
    </dgm:pt>
    <dgm:pt modelId="{9F0C1F7B-DF32-42C9-89AC-542D02487577}" type="sibTrans" cxnId="{9CC27CF7-0654-4AD4-9DC5-82F893B8B2FB}">
      <dgm:prSet/>
      <dgm:spPr/>
      <dgm:t>
        <a:bodyPr/>
        <a:lstStyle/>
        <a:p>
          <a:endParaRPr lang="pt-PT"/>
        </a:p>
      </dgm:t>
    </dgm:pt>
    <dgm:pt modelId="{BE3ADFD3-C51C-44AD-AA28-4A91C85C6AA6}">
      <dgm:prSet custT="1"/>
      <dgm:spPr>
        <a:xfrm>
          <a:off x="1734194" y="5158906"/>
          <a:ext cx="15139342" cy="1344716"/>
        </a:xfr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300" dirty="0" smtClean="0">
              <a:latin typeface="Arial Nova Light" panose="020B0304020202020204" pitchFamily="34" charset="0"/>
              <a:ea typeface="+mn-ea"/>
              <a:cs typeface="+mn-cs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6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Assinatura do Protocolo da NOVA Saúde com o ACES Amadora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6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                                          (2017)</a:t>
          </a:r>
        </a:p>
      </dgm:t>
    </dgm:pt>
    <dgm:pt modelId="{B5890780-C335-4A0C-B372-F68938422DFF}" type="sibTrans" cxnId="{74742B9E-9BB7-4DE7-9AAE-55779B3C2EF1}">
      <dgm:prSet/>
      <dgm:spPr/>
      <dgm:t>
        <a:bodyPr/>
        <a:lstStyle/>
        <a:p>
          <a:endParaRPr lang="pt-PT"/>
        </a:p>
      </dgm:t>
    </dgm:pt>
    <dgm:pt modelId="{DB1726B6-AE55-406F-AADD-171EE08C0DA5}" type="parTrans" cxnId="{74742B9E-9BB7-4DE7-9AAE-55779B3C2EF1}">
      <dgm:prSet/>
      <dgm:spPr/>
      <dgm:t>
        <a:bodyPr/>
        <a:lstStyle/>
        <a:p>
          <a:endParaRPr lang="pt-PT"/>
        </a:p>
      </dgm:t>
    </dgm:pt>
    <dgm:pt modelId="{CF3190A8-EB61-4717-8763-4E986F8D8C03}">
      <dgm:prSet custT="1"/>
      <dgm:spPr>
        <a:solidFill>
          <a:srgbClr val="CAD51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</a:t>
          </a:r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Projeto </a:t>
          </a:r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conjunto </a:t>
          </a:r>
          <a:r>
            <a:rPr lang="pt-PT" sz="36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IHMT</a:t>
          </a:r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-</a:t>
          </a:r>
          <a:r>
            <a:rPr lang="pt-PT" sz="36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ACES</a:t>
          </a:r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Amadora-</a:t>
          </a:r>
          <a:r>
            <a:rPr lang="pt-PT" sz="36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AJPAS</a:t>
          </a:r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coorte com 420 famílias (1500 indivíduos)  da Amadora das quais 218 são famílias de Imigrantes (92% oriundos da CPLP)</a:t>
          </a:r>
          <a:endParaRPr lang="pt-PT" sz="3600" dirty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E32992A4-C523-406D-9973-141C18BD93A6}" type="parTrans" cxnId="{246D68D8-9474-4812-98C3-6FCB0EF0051C}">
      <dgm:prSet/>
      <dgm:spPr/>
      <dgm:t>
        <a:bodyPr/>
        <a:lstStyle/>
        <a:p>
          <a:endParaRPr lang="pt-PT"/>
        </a:p>
      </dgm:t>
    </dgm:pt>
    <dgm:pt modelId="{3905342F-C4DD-4EB5-B7C3-20190BF2EB45}" type="sibTrans" cxnId="{246D68D8-9474-4812-98C3-6FCB0EF0051C}">
      <dgm:prSet/>
      <dgm:spPr/>
      <dgm:t>
        <a:bodyPr/>
        <a:lstStyle/>
        <a:p>
          <a:endParaRPr lang="pt-PT"/>
        </a:p>
      </dgm:t>
    </dgm:pt>
    <dgm:pt modelId="{FE841631-2A12-4321-AE72-B8A50E997C6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PT" sz="36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Formação na área da Estatística e Gestão de Informação para médicos de Medicina Geral e Familiar </a:t>
          </a:r>
          <a:endParaRPr lang="pt-PT" sz="3600" dirty="0"/>
        </a:p>
      </dgm:t>
    </dgm:pt>
    <dgm:pt modelId="{8D856F29-BD8A-42EA-9555-CA59C76987CF}" type="parTrans" cxnId="{DEC7B538-5CD0-4528-95D9-8E3409342E5E}">
      <dgm:prSet/>
      <dgm:spPr/>
      <dgm:t>
        <a:bodyPr/>
        <a:lstStyle/>
        <a:p>
          <a:endParaRPr lang="pt-PT"/>
        </a:p>
      </dgm:t>
    </dgm:pt>
    <dgm:pt modelId="{05C1F48F-0EB8-4BD7-A2A8-36FA1BFD26BF}" type="sibTrans" cxnId="{DEC7B538-5CD0-4528-95D9-8E3409342E5E}">
      <dgm:prSet/>
      <dgm:spPr/>
      <dgm:t>
        <a:bodyPr/>
        <a:lstStyle/>
        <a:p>
          <a:endParaRPr lang="pt-PT"/>
        </a:p>
      </dgm:t>
    </dgm:pt>
    <dgm:pt modelId="{970B6E84-29C8-4F87-B7DF-B5E3ADD85A36}" type="pres">
      <dgm:prSet presAssocID="{5AACBF02-024B-42FB-8ABF-6C77227738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18B0E462-1F97-4284-8CEB-3D760E356C5B}" type="pres">
      <dgm:prSet presAssocID="{5AACBF02-024B-42FB-8ABF-6C7722773801}" presName="Name1" presStyleCnt="0"/>
      <dgm:spPr/>
    </dgm:pt>
    <dgm:pt modelId="{778B9F35-3441-492C-8B01-D76E95F0660D}" type="pres">
      <dgm:prSet presAssocID="{5AACBF02-024B-42FB-8ABF-6C7722773801}" presName="cycle" presStyleCnt="0"/>
      <dgm:spPr/>
    </dgm:pt>
    <dgm:pt modelId="{FF085D3C-26A1-4DA3-B4FF-87CC08960DD6}" type="pres">
      <dgm:prSet presAssocID="{5AACBF02-024B-42FB-8ABF-6C7722773801}" presName="srcNode" presStyleLbl="node1" presStyleIdx="0" presStyleCnt="4"/>
      <dgm:spPr/>
    </dgm:pt>
    <dgm:pt modelId="{3BE2BE5C-1944-4C5F-9196-59F9F86AC897}" type="pres">
      <dgm:prSet presAssocID="{5AACBF02-024B-42FB-8ABF-6C7722773801}" presName="conn" presStyleLbl="parChTrans1D2" presStyleIdx="0" presStyleCnt="1"/>
      <dgm:spPr/>
      <dgm:t>
        <a:bodyPr/>
        <a:lstStyle/>
        <a:p>
          <a:endParaRPr lang="pt-PT"/>
        </a:p>
      </dgm:t>
    </dgm:pt>
    <dgm:pt modelId="{19E22C2E-33F5-4739-A955-86B81D7F02A8}" type="pres">
      <dgm:prSet presAssocID="{5AACBF02-024B-42FB-8ABF-6C7722773801}" presName="extraNode" presStyleLbl="node1" presStyleIdx="0" presStyleCnt="4"/>
      <dgm:spPr/>
    </dgm:pt>
    <dgm:pt modelId="{848BFC04-75D6-40F4-A78B-4CDE195D9204}" type="pres">
      <dgm:prSet presAssocID="{5AACBF02-024B-42FB-8ABF-6C7722773801}" presName="dstNode" presStyleLbl="node1" presStyleIdx="0" presStyleCnt="4"/>
      <dgm:spPr/>
    </dgm:pt>
    <dgm:pt modelId="{F2D79C09-D1E7-4737-B6F5-D84B449268E1}" type="pres">
      <dgm:prSet presAssocID="{BE3ADFD3-C51C-44AD-AA28-4A91C85C6AA6}" presName="text_1" presStyleLbl="node1" presStyleIdx="0" presStyleCnt="4" custScaleY="12868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282970-AB3B-4203-B2CF-C7C8AA4B9D4E}" type="pres">
      <dgm:prSet presAssocID="{BE3ADFD3-C51C-44AD-AA28-4A91C85C6AA6}" presName="accent_1" presStyleCnt="0"/>
      <dgm:spPr/>
    </dgm:pt>
    <dgm:pt modelId="{D1B34FC0-0BFD-4BAD-99E7-C6F31C1F8AB2}" type="pres">
      <dgm:prSet presAssocID="{BE3ADFD3-C51C-44AD-AA28-4A91C85C6AA6}" presName="accentRepeatNode" presStyleLbl="solidFgAcc1" presStyleIdx="0" presStyleCnt="4"/>
      <dgm:spPr>
        <a:xfrm>
          <a:off x="1279550" y="5087412"/>
          <a:ext cx="1304820" cy="13048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D4D528-5CFE-4AD4-A3F0-F8ED3C8EDD0B}" type="pres">
      <dgm:prSet presAssocID="{70BA9DA1-344E-4E77-BE52-1786A894059B}" presName="text_2" presStyleLbl="node1" presStyleIdx="1" presStyleCnt="4" custScaleX="101462" custScaleY="1388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485DFDD-47A8-4129-A484-D654DDEE969F}" type="pres">
      <dgm:prSet presAssocID="{70BA9DA1-344E-4E77-BE52-1786A894059B}" presName="accent_2" presStyleCnt="0"/>
      <dgm:spPr/>
    </dgm:pt>
    <dgm:pt modelId="{6480A48F-E528-4829-8D5E-70E40D2D3C99}" type="pres">
      <dgm:prSet presAssocID="{70BA9DA1-344E-4E77-BE52-1786A894059B}" presName="accentRepeatNode" presStyleLbl="solidFgAcc1" presStyleIdx="1" presStyleCnt="4"/>
      <dgm:spPr>
        <a:xfrm>
          <a:off x="886914" y="6652999"/>
          <a:ext cx="1304820" cy="13048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7DCF0163-6CC3-4A8A-B8F2-68597E19C622}" type="pres">
      <dgm:prSet presAssocID="{CF3190A8-EB61-4717-8763-4E986F8D8C03}" presName="text_3" presStyleLbl="node1" presStyleIdx="2" presStyleCnt="4" custScaleX="102193" custScaleY="14181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425C34-6B15-451F-8017-76077DC7EDF5}" type="pres">
      <dgm:prSet presAssocID="{CF3190A8-EB61-4717-8763-4E986F8D8C03}" presName="accent_3" presStyleCnt="0"/>
      <dgm:spPr/>
    </dgm:pt>
    <dgm:pt modelId="{6B63FD89-5949-4428-82A6-8CAD1A7B3C94}" type="pres">
      <dgm:prSet presAssocID="{CF3190A8-EB61-4717-8763-4E986F8D8C0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AD0583C0-3898-4659-8211-2B89737F9691}" type="pres">
      <dgm:prSet presAssocID="{FE841631-2A12-4321-AE72-B8A50E997C64}" presName="text_4" presStyleLbl="node1" presStyleIdx="3" presStyleCnt="4" custScaleX="98605" custScaleY="144791" custLinFactNeighborX="1395" custLinFactNeighborY="75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6806BF-57DC-4BAC-92C6-2476A36624B8}" type="pres">
      <dgm:prSet presAssocID="{FE841631-2A12-4321-AE72-B8A50E997C64}" presName="accent_4" presStyleCnt="0"/>
      <dgm:spPr/>
    </dgm:pt>
    <dgm:pt modelId="{A3373887-434B-483E-B50C-22120BCB9B95}" type="pres">
      <dgm:prSet presAssocID="{FE841631-2A12-4321-AE72-B8A50E997C64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PT"/>
        </a:p>
      </dgm:t>
    </dgm:pt>
  </dgm:ptLst>
  <dgm:cxnLst>
    <dgm:cxn modelId="{9CC27CF7-0654-4AD4-9DC5-82F893B8B2FB}" srcId="{5AACBF02-024B-42FB-8ABF-6C7722773801}" destId="{70BA9DA1-344E-4E77-BE52-1786A894059B}" srcOrd="1" destOrd="0" parTransId="{1DC359E3-E953-4D90-8BBA-FCDB57051561}" sibTransId="{9F0C1F7B-DF32-42C9-89AC-542D02487577}"/>
    <dgm:cxn modelId="{7307954B-40A2-4740-9A64-E8959EA7AF42}" type="presOf" srcId="{70BA9DA1-344E-4E77-BE52-1786A894059B}" destId="{5DD4D528-5CFE-4AD4-A3F0-F8ED3C8EDD0B}" srcOrd="0" destOrd="0" presId="urn:microsoft.com/office/officeart/2008/layout/VerticalCurvedList"/>
    <dgm:cxn modelId="{DEC7B538-5CD0-4528-95D9-8E3409342E5E}" srcId="{5AACBF02-024B-42FB-8ABF-6C7722773801}" destId="{FE841631-2A12-4321-AE72-B8A50E997C64}" srcOrd="3" destOrd="0" parTransId="{8D856F29-BD8A-42EA-9555-CA59C76987CF}" sibTransId="{05C1F48F-0EB8-4BD7-A2A8-36FA1BFD26BF}"/>
    <dgm:cxn modelId="{43B9E429-7470-4A61-A438-83673F324242}" type="presOf" srcId="{FE841631-2A12-4321-AE72-B8A50E997C64}" destId="{AD0583C0-3898-4659-8211-2B89737F9691}" srcOrd="0" destOrd="0" presId="urn:microsoft.com/office/officeart/2008/layout/VerticalCurvedList"/>
    <dgm:cxn modelId="{82DD05D6-BFBC-4E0C-8314-275E3B78C265}" type="presOf" srcId="{BE3ADFD3-C51C-44AD-AA28-4A91C85C6AA6}" destId="{F2D79C09-D1E7-4737-B6F5-D84B449268E1}" srcOrd="0" destOrd="0" presId="urn:microsoft.com/office/officeart/2008/layout/VerticalCurvedList"/>
    <dgm:cxn modelId="{1C270121-B4CD-49DC-880C-9300E85A7D48}" type="presOf" srcId="{CF3190A8-EB61-4717-8763-4E986F8D8C03}" destId="{7DCF0163-6CC3-4A8A-B8F2-68597E19C622}" srcOrd="0" destOrd="0" presId="urn:microsoft.com/office/officeart/2008/layout/VerticalCurvedList"/>
    <dgm:cxn modelId="{B618D5CB-E0C0-4440-A31D-36C03AA5DE0E}" type="presOf" srcId="{5AACBF02-024B-42FB-8ABF-6C7722773801}" destId="{970B6E84-29C8-4F87-B7DF-B5E3ADD85A36}" srcOrd="0" destOrd="0" presId="urn:microsoft.com/office/officeart/2008/layout/VerticalCurvedList"/>
    <dgm:cxn modelId="{246D68D8-9474-4812-98C3-6FCB0EF0051C}" srcId="{5AACBF02-024B-42FB-8ABF-6C7722773801}" destId="{CF3190A8-EB61-4717-8763-4E986F8D8C03}" srcOrd="2" destOrd="0" parTransId="{E32992A4-C523-406D-9973-141C18BD93A6}" sibTransId="{3905342F-C4DD-4EB5-B7C3-20190BF2EB45}"/>
    <dgm:cxn modelId="{B1257548-9A91-4006-9624-1A15FF8BE370}" type="presOf" srcId="{B5890780-C335-4A0C-B372-F68938422DFF}" destId="{3BE2BE5C-1944-4C5F-9196-59F9F86AC897}" srcOrd="0" destOrd="0" presId="urn:microsoft.com/office/officeart/2008/layout/VerticalCurvedList"/>
    <dgm:cxn modelId="{74742B9E-9BB7-4DE7-9AAE-55779B3C2EF1}" srcId="{5AACBF02-024B-42FB-8ABF-6C7722773801}" destId="{BE3ADFD3-C51C-44AD-AA28-4A91C85C6AA6}" srcOrd="0" destOrd="0" parTransId="{DB1726B6-AE55-406F-AADD-171EE08C0DA5}" sibTransId="{B5890780-C335-4A0C-B372-F68938422DFF}"/>
    <dgm:cxn modelId="{2A5637C3-4AD0-43A1-9DBB-8C8416A0A5AD}" type="presParOf" srcId="{970B6E84-29C8-4F87-B7DF-B5E3ADD85A36}" destId="{18B0E462-1F97-4284-8CEB-3D760E356C5B}" srcOrd="0" destOrd="0" presId="urn:microsoft.com/office/officeart/2008/layout/VerticalCurvedList"/>
    <dgm:cxn modelId="{E9F352FF-5AA7-47EB-95E9-A6CC18934424}" type="presParOf" srcId="{18B0E462-1F97-4284-8CEB-3D760E356C5B}" destId="{778B9F35-3441-492C-8B01-D76E95F0660D}" srcOrd="0" destOrd="0" presId="urn:microsoft.com/office/officeart/2008/layout/VerticalCurvedList"/>
    <dgm:cxn modelId="{64D9F265-ECC0-4A6C-AEC5-D53240D5E0CF}" type="presParOf" srcId="{778B9F35-3441-492C-8B01-D76E95F0660D}" destId="{FF085D3C-26A1-4DA3-B4FF-87CC08960DD6}" srcOrd="0" destOrd="0" presId="urn:microsoft.com/office/officeart/2008/layout/VerticalCurvedList"/>
    <dgm:cxn modelId="{1BC47886-5E8B-4137-8F7A-24582F22E73C}" type="presParOf" srcId="{778B9F35-3441-492C-8B01-D76E95F0660D}" destId="{3BE2BE5C-1944-4C5F-9196-59F9F86AC897}" srcOrd="1" destOrd="0" presId="urn:microsoft.com/office/officeart/2008/layout/VerticalCurvedList"/>
    <dgm:cxn modelId="{AB176144-369E-4CEB-B1F5-8A3DFF0E6A2C}" type="presParOf" srcId="{778B9F35-3441-492C-8B01-D76E95F0660D}" destId="{19E22C2E-33F5-4739-A955-86B81D7F02A8}" srcOrd="2" destOrd="0" presId="urn:microsoft.com/office/officeart/2008/layout/VerticalCurvedList"/>
    <dgm:cxn modelId="{5D79F507-33EB-439A-989E-1428FC7EDE2A}" type="presParOf" srcId="{778B9F35-3441-492C-8B01-D76E95F0660D}" destId="{848BFC04-75D6-40F4-A78B-4CDE195D9204}" srcOrd="3" destOrd="0" presId="urn:microsoft.com/office/officeart/2008/layout/VerticalCurvedList"/>
    <dgm:cxn modelId="{09B0A055-2987-4D23-B427-83A811E5691A}" type="presParOf" srcId="{18B0E462-1F97-4284-8CEB-3D760E356C5B}" destId="{F2D79C09-D1E7-4737-B6F5-D84B449268E1}" srcOrd="1" destOrd="0" presId="urn:microsoft.com/office/officeart/2008/layout/VerticalCurvedList"/>
    <dgm:cxn modelId="{F6F7452B-C33B-4074-BC5D-EA27F42FA110}" type="presParOf" srcId="{18B0E462-1F97-4284-8CEB-3D760E356C5B}" destId="{C0282970-AB3B-4203-B2CF-C7C8AA4B9D4E}" srcOrd="2" destOrd="0" presId="urn:microsoft.com/office/officeart/2008/layout/VerticalCurvedList"/>
    <dgm:cxn modelId="{EC9E3957-E564-483A-9B70-91DD8C0BBE7D}" type="presParOf" srcId="{C0282970-AB3B-4203-B2CF-C7C8AA4B9D4E}" destId="{D1B34FC0-0BFD-4BAD-99E7-C6F31C1F8AB2}" srcOrd="0" destOrd="0" presId="urn:microsoft.com/office/officeart/2008/layout/VerticalCurvedList"/>
    <dgm:cxn modelId="{19D74E82-E244-4AC9-95AB-A09E7EB9389C}" type="presParOf" srcId="{18B0E462-1F97-4284-8CEB-3D760E356C5B}" destId="{5DD4D528-5CFE-4AD4-A3F0-F8ED3C8EDD0B}" srcOrd="3" destOrd="0" presId="urn:microsoft.com/office/officeart/2008/layout/VerticalCurvedList"/>
    <dgm:cxn modelId="{BAFF4B9C-E326-4559-BB89-BD0559C31E48}" type="presParOf" srcId="{18B0E462-1F97-4284-8CEB-3D760E356C5B}" destId="{8485DFDD-47A8-4129-A484-D654DDEE969F}" srcOrd="4" destOrd="0" presId="urn:microsoft.com/office/officeart/2008/layout/VerticalCurvedList"/>
    <dgm:cxn modelId="{CEC00C11-DB4F-4121-ABB8-8B3E272C131D}" type="presParOf" srcId="{8485DFDD-47A8-4129-A484-D654DDEE969F}" destId="{6480A48F-E528-4829-8D5E-70E40D2D3C99}" srcOrd="0" destOrd="0" presId="urn:microsoft.com/office/officeart/2008/layout/VerticalCurvedList"/>
    <dgm:cxn modelId="{F2B31A2E-BE2D-468B-959D-60535D42C13F}" type="presParOf" srcId="{18B0E462-1F97-4284-8CEB-3D760E356C5B}" destId="{7DCF0163-6CC3-4A8A-B8F2-68597E19C622}" srcOrd="5" destOrd="0" presId="urn:microsoft.com/office/officeart/2008/layout/VerticalCurvedList"/>
    <dgm:cxn modelId="{B58B5275-7CC9-4C85-A833-0AA385E6570B}" type="presParOf" srcId="{18B0E462-1F97-4284-8CEB-3D760E356C5B}" destId="{09425C34-6B15-451F-8017-76077DC7EDF5}" srcOrd="6" destOrd="0" presId="urn:microsoft.com/office/officeart/2008/layout/VerticalCurvedList"/>
    <dgm:cxn modelId="{5AC6FEAE-B80E-4556-A029-E77A0229CF77}" type="presParOf" srcId="{09425C34-6B15-451F-8017-76077DC7EDF5}" destId="{6B63FD89-5949-4428-82A6-8CAD1A7B3C94}" srcOrd="0" destOrd="0" presId="urn:microsoft.com/office/officeart/2008/layout/VerticalCurvedList"/>
    <dgm:cxn modelId="{2A988E75-7ABC-4BD1-A71C-5152DD058A3E}" type="presParOf" srcId="{18B0E462-1F97-4284-8CEB-3D760E356C5B}" destId="{AD0583C0-3898-4659-8211-2B89737F9691}" srcOrd="7" destOrd="0" presId="urn:microsoft.com/office/officeart/2008/layout/VerticalCurvedList"/>
    <dgm:cxn modelId="{626C1EB6-A85B-4EA3-BF35-C276CD0B1BD7}" type="presParOf" srcId="{18B0E462-1F97-4284-8CEB-3D760E356C5B}" destId="{F26806BF-57DC-4BAC-92C6-2476A36624B8}" srcOrd="8" destOrd="0" presId="urn:microsoft.com/office/officeart/2008/layout/VerticalCurvedList"/>
    <dgm:cxn modelId="{28184DFB-81A9-4D2E-9B4A-B83A160B77DC}" type="presParOf" srcId="{F26806BF-57DC-4BAC-92C6-2476A36624B8}" destId="{A3373887-434B-483E-B50C-22120BCB9B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B850A-C07B-4CFE-B531-3B5972B3986D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E90B9F0F-7187-4C0C-AD81-B4DAE0B87602}" type="pres">
      <dgm:prSet presAssocID="{CE2B850A-C07B-4CFE-B531-3B5972B398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73F5E7BE-4438-4D6F-89DE-801235D5BB5C}" type="presOf" srcId="{CE2B850A-C07B-4CFE-B531-3B5972B3986D}" destId="{E90B9F0F-7187-4C0C-AD81-B4DAE0B8760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B850A-C07B-4CFE-B531-3B5972B3986D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254C2613-897C-4497-9361-3BFA6DBB64DE}">
      <dgm:prSet phldrT="[Texto]" custT="1"/>
      <dgm:spPr>
        <a:solidFill>
          <a:srgbClr val="CAD510"/>
        </a:solidFill>
      </dgm:spPr>
      <dgm:t>
        <a:bodyPr/>
        <a:lstStyle/>
        <a:p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A preocupação em Não Deixar Ninguém para Trás em tempos de pandemia</a:t>
          </a:r>
        </a:p>
        <a:p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(ODS)</a:t>
          </a:r>
        </a:p>
        <a:p>
          <a:endParaRPr lang="pt-PT" sz="3200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3200" dirty="0" smtClean="0">
            <a:solidFill>
              <a:schemeClr val="bg1"/>
            </a:solidFill>
            <a:latin typeface="Arial Nova Light" panose="020B0304020202020204"/>
          </a:endParaRPr>
        </a:p>
        <a:p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Importância de se incluir explicitamente os </a:t>
          </a:r>
          <a:r>
            <a:rPr lang="pt-PT" sz="3200" b="1" dirty="0" smtClean="0">
              <a:solidFill>
                <a:schemeClr val="bg1"/>
              </a:solidFill>
              <a:latin typeface="Arial Nova Light" panose="020B0304020202020204"/>
            </a:rPr>
            <a:t>imigrantes 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e as suas necessidades nas respostas de saúde publica à </a:t>
          </a:r>
        </a:p>
        <a:p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Covid-19</a:t>
          </a:r>
        </a:p>
        <a:p>
          <a:endParaRPr lang="pt-PT" sz="3300" dirty="0"/>
        </a:p>
      </dgm:t>
    </dgm:pt>
    <dgm:pt modelId="{4FF13D47-63B0-43DF-AB86-8C68E97E822D}" type="sibTrans" cxnId="{BBB67D36-DDE7-4F9B-900C-353B74793BE8}">
      <dgm:prSet/>
      <dgm:spPr/>
      <dgm:t>
        <a:bodyPr/>
        <a:lstStyle/>
        <a:p>
          <a:endParaRPr lang="pt-PT"/>
        </a:p>
      </dgm:t>
    </dgm:pt>
    <dgm:pt modelId="{0748866B-767B-4FAB-BC74-3FBB247C5592}" type="parTrans" cxnId="{BBB67D36-DDE7-4F9B-900C-353B74793BE8}">
      <dgm:prSet/>
      <dgm:spPr/>
      <dgm:t>
        <a:bodyPr/>
        <a:lstStyle/>
        <a:p>
          <a:endParaRPr lang="pt-PT"/>
        </a:p>
      </dgm:t>
    </dgm:pt>
    <dgm:pt modelId="{230BA66B-1E66-4743-A13C-9A8E2C8449B1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Estudo de coorte com 420 famílias da Amadora</a:t>
          </a:r>
        </a:p>
        <a:p>
          <a:endParaRPr lang="pt-PT" sz="3200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3200" dirty="0" smtClean="0">
            <a:solidFill>
              <a:schemeClr val="bg1"/>
            </a:solidFill>
            <a:latin typeface="Arial Nova Light" panose="020B0304020202020204"/>
          </a:endParaRPr>
        </a:p>
        <a:p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 </a:t>
          </a:r>
        </a:p>
        <a:p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As famílias imigrantes têm maior precariedade no emprego, rendimentos medianos inferiores, vivem em casas mais sobrelotadas e têm menores gastos em 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saúde</a:t>
          </a:r>
        </a:p>
        <a:p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(Fevereiro 2020)</a:t>
          </a:r>
          <a:endParaRPr lang="pt-PT" sz="3200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3200" dirty="0" smtClean="0">
            <a:solidFill>
              <a:schemeClr val="bg1"/>
            </a:solidFill>
            <a:latin typeface="Arial Nova Light" panose="020B0304020202020204"/>
          </a:endParaRPr>
        </a:p>
        <a:p>
          <a:r>
            <a:rPr lang="pt-PT" sz="3200" dirty="0" smtClean="0">
              <a:solidFill>
                <a:schemeClr val="bg1"/>
              </a:solidFill>
              <a:latin typeface="Arial Nova Light" panose="020B0304020202020204"/>
            </a:rPr>
            <a:t> </a:t>
          </a:r>
        </a:p>
      </dgm:t>
    </dgm:pt>
    <dgm:pt modelId="{2BE12FA4-A165-4BE8-86C3-4C3107173EA8}" type="sibTrans" cxnId="{B29A231C-5BDC-481D-AFD4-4BF5B4B65894}">
      <dgm:prSet/>
      <dgm:spPr/>
      <dgm:t>
        <a:bodyPr/>
        <a:lstStyle/>
        <a:p>
          <a:endParaRPr lang="pt-PT"/>
        </a:p>
      </dgm:t>
    </dgm:pt>
    <dgm:pt modelId="{00AE3A53-E23A-46B8-BC20-51A9E5D7199B}" type="parTrans" cxnId="{B29A231C-5BDC-481D-AFD4-4BF5B4B65894}">
      <dgm:prSet/>
      <dgm:spPr/>
      <dgm:t>
        <a:bodyPr/>
        <a:lstStyle/>
        <a:p>
          <a:endParaRPr lang="pt-PT"/>
        </a:p>
      </dgm:t>
    </dgm:pt>
    <dgm:pt modelId="{E90B9F0F-7187-4C0C-AD81-B4DAE0B87602}" type="pres">
      <dgm:prSet presAssocID="{CE2B850A-C07B-4CFE-B531-3B5972B398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9E397E4-0C17-4489-9B04-DDBFCD66C006}" type="pres">
      <dgm:prSet presAssocID="{254C2613-897C-4497-9361-3BFA6DBB64DE}" presName="node" presStyleLbl="node1" presStyleIdx="0" presStyleCnt="2" custScaleX="24902" custScaleY="102000" custLinFactNeighborX="-27049" custLinFactNeighborY="4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BB8CE2-3AE0-4C5E-89B6-1DD8191DBFA2}" type="pres">
      <dgm:prSet presAssocID="{4FF13D47-63B0-43DF-AB86-8C68E97E822D}" presName="sibTrans" presStyleCnt="0"/>
      <dgm:spPr/>
    </dgm:pt>
    <dgm:pt modelId="{1C0EF686-80A7-4BDE-AB35-B23F5870F476}" type="pres">
      <dgm:prSet presAssocID="{230BA66B-1E66-4743-A13C-9A8E2C8449B1}" presName="node" presStyleLbl="node1" presStyleIdx="1" presStyleCnt="2" custScaleX="26185" custScaleY="102000" custLinFactNeighborX="-38091" custLinFactNeighborY="-24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3EE8F46-89BB-4DCD-A3B8-5CBCE492695C}" type="presOf" srcId="{254C2613-897C-4497-9361-3BFA6DBB64DE}" destId="{59E397E4-0C17-4489-9B04-DDBFCD66C006}" srcOrd="0" destOrd="0" presId="urn:microsoft.com/office/officeart/2005/8/layout/default"/>
    <dgm:cxn modelId="{B29A231C-5BDC-481D-AFD4-4BF5B4B65894}" srcId="{CE2B850A-C07B-4CFE-B531-3B5972B3986D}" destId="{230BA66B-1E66-4743-A13C-9A8E2C8449B1}" srcOrd="1" destOrd="0" parTransId="{00AE3A53-E23A-46B8-BC20-51A9E5D7199B}" sibTransId="{2BE12FA4-A165-4BE8-86C3-4C3107173EA8}"/>
    <dgm:cxn modelId="{73F5E7BE-4438-4D6F-89DE-801235D5BB5C}" type="presOf" srcId="{CE2B850A-C07B-4CFE-B531-3B5972B3986D}" destId="{E90B9F0F-7187-4C0C-AD81-B4DAE0B87602}" srcOrd="0" destOrd="0" presId="urn:microsoft.com/office/officeart/2005/8/layout/default"/>
    <dgm:cxn modelId="{A0183F31-859F-4A2E-9661-BD13B5233D85}" type="presOf" srcId="{230BA66B-1E66-4743-A13C-9A8E2C8449B1}" destId="{1C0EF686-80A7-4BDE-AB35-B23F5870F476}" srcOrd="0" destOrd="0" presId="urn:microsoft.com/office/officeart/2005/8/layout/default"/>
    <dgm:cxn modelId="{BBB67D36-DDE7-4F9B-900C-353B74793BE8}" srcId="{CE2B850A-C07B-4CFE-B531-3B5972B3986D}" destId="{254C2613-897C-4497-9361-3BFA6DBB64DE}" srcOrd="0" destOrd="0" parTransId="{0748866B-767B-4FAB-BC74-3FBB247C5592}" sibTransId="{4FF13D47-63B0-43DF-AB86-8C68E97E822D}"/>
    <dgm:cxn modelId="{12FCCCA9-6B55-4C6C-AEC7-4E9FDA9D1EB6}" type="presParOf" srcId="{E90B9F0F-7187-4C0C-AD81-B4DAE0B87602}" destId="{59E397E4-0C17-4489-9B04-DDBFCD66C006}" srcOrd="0" destOrd="0" presId="urn:microsoft.com/office/officeart/2005/8/layout/default"/>
    <dgm:cxn modelId="{329500D2-4589-4E5C-9BF3-E93C0E3F0936}" type="presParOf" srcId="{E90B9F0F-7187-4C0C-AD81-B4DAE0B87602}" destId="{49BB8CE2-3AE0-4C5E-89B6-1DD8191DBFA2}" srcOrd="1" destOrd="0" presId="urn:microsoft.com/office/officeart/2005/8/layout/default"/>
    <dgm:cxn modelId="{4398DF0B-B923-49CB-A443-6843D84C90C5}" type="presParOf" srcId="{E90B9F0F-7187-4C0C-AD81-B4DAE0B87602}" destId="{1C0EF686-80A7-4BDE-AB35-B23F5870F47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ACBF02-024B-42FB-8ABF-6C772277380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70BA9DA1-344E-4E77-BE52-1786A894059B}">
      <dgm:prSet custT="1"/>
      <dgm:spPr>
        <a:xfrm>
          <a:off x="1783166" y="6591463"/>
          <a:ext cx="15079904" cy="1549813"/>
        </a:xfrm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PT" sz="2800" b="1" dirty="0" smtClean="0">
            <a:latin typeface="Arial Nova Light" panose="020B0304020202020204" pitchFamily="34" charset="0"/>
            <a:ea typeface="+mn-ea"/>
            <a:cs typeface="+mn-cs"/>
          </a:endParaRPr>
        </a:p>
        <a:p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Equipa multidisciplinar da CPLP, coordenada pelo IHMT (M. Rosário </a:t>
          </a:r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O Martins</a:t>
          </a:r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)</a:t>
          </a:r>
          <a:endParaRPr lang="pt-PT" sz="28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IHMT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1 medica PT; 1 médica do BR; 1 médico da GB, 1 Enfermeira de STP; 1 psicólogo clinico de CV, 1 licenciado ciências médicas de PT </a:t>
          </a:r>
        </a:p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ACES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Amadora: 1 delegado de saúde publica e o coordenador da Unidade de Saúde Publica</a:t>
          </a:r>
        </a:p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AJPAS: </a:t>
          </a:r>
          <a:r>
            <a:rPr lang="pt-PT" sz="3200" b="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2 técnicos </a:t>
          </a:r>
        </a:p>
        <a:p>
          <a:endParaRPr lang="pt-PT" sz="3200" b="1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1DC359E3-E953-4D90-8BBA-FCDB57051561}" type="parTrans" cxnId="{9CC27CF7-0654-4AD4-9DC5-82F893B8B2FB}">
      <dgm:prSet/>
      <dgm:spPr/>
      <dgm:t>
        <a:bodyPr/>
        <a:lstStyle/>
        <a:p>
          <a:endParaRPr lang="pt-PT"/>
        </a:p>
      </dgm:t>
    </dgm:pt>
    <dgm:pt modelId="{9F0C1F7B-DF32-42C9-89AC-542D02487577}" type="sibTrans" cxnId="{9CC27CF7-0654-4AD4-9DC5-82F893B8B2FB}">
      <dgm:prSet/>
      <dgm:spPr/>
      <dgm:t>
        <a:bodyPr/>
        <a:lstStyle/>
        <a:p>
          <a:endParaRPr lang="pt-PT"/>
        </a:p>
      </dgm:t>
    </dgm:pt>
    <dgm:pt modelId="{BE3ADFD3-C51C-44AD-AA28-4A91C85C6AA6}">
      <dgm:prSet custT="1"/>
      <dgm:spPr>
        <a:xfrm>
          <a:off x="1734194" y="5158906"/>
          <a:ext cx="15139342" cy="1344716"/>
        </a:xfr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300" dirty="0" smtClean="0">
              <a:latin typeface="Arial Nova Light" panose="020B0304020202020204" pitchFamily="34" charset="0"/>
              <a:ea typeface="+mn-ea"/>
              <a:cs typeface="+mn-cs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Inquéritos Telefónicos que cobrem vários tópicos: 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alterações na privação material, rendimento e emprego; dificuldades no confinamento social; dificuldades acrescidas no acesso aos cuidados de saúde</a:t>
          </a:r>
          <a:endParaRPr lang="pt-PT" sz="3200" b="1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dirty="0"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B5890780-C335-4A0C-B372-F68938422DFF}" type="sibTrans" cxnId="{74742B9E-9BB7-4DE7-9AAE-55779B3C2EF1}">
      <dgm:prSet/>
      <dgm:spPr/>
      <dgm:t>
        <a:bodyPr/>
        <a:lstStyle/>
        <a:p>
          <a:endParaRPr lang="pt-PT"/>
        </a:p>
      </dgm:t>
    </dgm:pt>
    <dgm:pt modelId="{DB1726B6-AE55-406F-AADD-171EE08C0DA5}" type="parTrans" cxnId="{74742B9E-9BB7-4DE7-9AAE-55779B3C2EF1}">
      <dgm:prSet/>
      <dgm:spPr/>
      <dgm:t>
        <a:bodyPr/>
        <a:lstStyle/>
        <a:p>
          <a:endParaRPr lang="pt-PT"/>
        </a:p>
      </dgm:t>
    </dgm:pt>
    <dgm:pt modelId="{CF3190A8-EB61-4717-8763-4E986F8D8C03}">
      <dgm:prSet custT="1"/>
      <dgm:spPr>
        <a:solidFill>
          <a:srgbClr val="CAD51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Identificação de Dificuldades de Acesso: reportadas ao ACES</a:t>
          </a:r>
        </a:p>
        <a:p>
          <a:pPr>
            <a:lnSpc>
              <a:spcPct val="100000"/>
            </a:lnSpc>
          </a:pP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Casos Sociais: reportados a AJPAS que contacta a família e propõe soluções</a:t>
          </a:r>
          <a:endParaRPr lang="pt-PT" sz="3200" dirty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E32992A4-C523-406D-9973-141C18BD93A6}" type="parTrans" cxnId="{246D68D8-9474-4812-98C3-6FCB0EF0051C}">
      <dgm:prSet/>
      <dgm:spPr/>
      <dgm:t>
        <a:bodyPr/>
        <a:lstStyle/>
        <a:p>
          <a:endParaRPr lang="pt-PT"/>
        </a:p>
      </dgm:t>
    </dgm:pt>
    <dgm:pt modelId="{3905342F-C4DD-4EB5-B7C3-20190BF2EB45}" type="sibTrans" cxnId="{246D68D8-9474-4812-98C3-6FCB0EF0051C}">
      <dgm:prSet/>
      <dgm:spPr/>
      <dgm:t>
        <a:bodyPr/>
        <a:lstStyle/>
        <a:p>
          <a:endParaRPr lang="pt-PT"/>
        </a:p>
      </dgm:t>
    </dgm:pt>
    <dgm:pt modelId="{970B6E84-29C8-4F87-B7DF-B5E3ADD85A36}" type="pres">
      <dgm:prSet presAssocID="{5AACBF02-024B-42FB-8ABF-6C77227738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18B0E462-1F97-4284-8CEB-3D760E356C5B}" type="pres">
      <dgm:prSet presAssocID="{5AACBF02-024B-42FB-8ABF-6C7722773801}" presName="Name1" presStyleCnt="0"/>
      <dgm:spPr/>
    </dgm:pt>
    <dgm:pt modelId="{778B9F35-3441-492C-8B01-D76E95F0660D}" type="pres">
      <dgm:prSet presAssocID="{5AACBF02-024B-42FB-8ABF-6C7722773801}" presName="cycle" presStyleCnt="0"/>
      <dgm:spPr/>
    </dgm:pt>
    <dgm:pt modelId="{FF085D3C-26A1-4DA3-B4FF-87CC08960DD6}" type="pres">
      <dgm:prSet presAssocID="{5AACBF02-024B-42FB-8ABF-6C7722773801}" presName="srcNode" presStyleLbl="node1" presStyleIdx="0" presStyleCnt="3"/>
      <dgm:spPr/>
    </dgm:pt>
    <dgm:pt modelId="{3BE2BE5C-1944-4C5F-9196-59F9F86AC897}" type="pres">
      <dgm:prSet presAssocID="{5AACBF02-024B-42FB-8ABF-6C7722773801}" presName="conn" presStyleLbl="parChTrans1D2" presStyleIdx="0" presStyleCnt="1"/>
      <dgm:spPr/>
      <dgm:t>
        <a:bodyPr/>
        <a:lstStyle/>
        <a:p>
          <a:endParaRPr lang="pt-PT"/>
        </a:p>
      </dgm:t>
    </dgm:pt>
    <dgm:pt modelId="{19E22C2E-33F5-4739-A955-86B81D7F02A8}" type="pres">
      <dgm:prSet presAssocID="{5AACBF02-024B-42FB-8ABF-6C7722773801}" presName="extraNode" presStyleLbl="node1" presStyleIdx="0" presStyleCnt="3"/>
      <dgm:spPr/>
    </dgm:pt>
    <dgm:pt modelId="{848BFC04-75D6-40F4-A78B-4CDE195D9204}" type="pres">
      <dgm:prSet presAssocID="{5AACBF02-024B-42FB-8ABF-6C7722773801}" presName="dstNode" presStyleLbl="node1" presStyleIdx="0" presStyleCnt="3"/>
      <dgm:spPr/>
    </dgm:pt>
    <dgm:pt modelId="{F2D79C09-D1E7-4737-B6F5-D84B449268E1}" type="pres">
      <dgm:prSet presAssocID="{BE3ADFD3-C51C-44AD-AA28-4A91C85C6AA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282970-AB3B-4203-B2CF-C7C8AA4B9D4E}" type="pres">
      <dgm:prSet presAssocID="{BE3ADFD3-C51C-44AD-AA28-4A91C85C6AA6}" presName="accent_1" presStyleCnt="0"/>
      <dgm:spPr/>
    </dgm:pt>
    <dgm:pt modelId="{D1B34FC0-0BFD-4BAD-99E7-C6F31C1F8AB2}" type="pres">
      <dgm:prSet presAssocID="{BE3ADFD3-C51C-44AD-AA28-4A91C85C6AA6}" presName="accentRepeatNode" presStyleLbl="solidFgAcc1" presStyleIdx="0" presStyleCnt="3"/>
      <dgm:spPr>
        <a:xfrm>
          <a:off x="1279550" y="5087412"/>
          <a:ext cx="1304820" cy="13048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D4D528-5CFE-4AD4-A3F0-F8ED3C8EDD0B}" type="pres">
      <dgm:prSet presAssocID="{70BA9DA1-344E-4E77-BE52-1786A894059B}" presName="text_2" presStyleLbl="node1" presStyleIdx="1" presStyleCnt="3" custScaleX="101995" custScaleY="169776" custLinFactNeighborX="1056" custLinFactNeighborY="-333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485DFDD-47A8-4129-A484-D654DDEE969F}" type="pres">
      <dgm:prSet presAssocID="{70BA9DA1-344E-4E77-BE52-1786A894059B}" presName="accent_2" presStyleCnt="0"/>
      <dgm:spPr/>
    </dgm:pt>
    <dgm:pt modelId="{6480A48F-E528-4829-8D5E-70E40D2D3C99}" type="pres">
      <dgm:prSet presAssocID="{70BA9DA1-344E-4E77-BE52-1786A894059B}" presName="accentRepeatNode" presStyleLbl="solidFgAcc1" presStyleIdx="1" presStyleCnt="3"/>
      <dgm:spPr>
        <a:xfrm>
          <a:off x="886914" y="6652999"/>
          <a:ext cx="1304820" cy="13048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7DCF0163-6CC3-4A8A-B8F2-68597E19C622}" type="pres">
      <dgm:prSet presAssocID="{CF3190A8-EB61-4717-8763-4E986F8D8C0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425C34-6B15-451F-8017-76077DC7EDF5}" type="pres">
      <dgm:prSet presAssocID="{CF3190A8-EB61-4717-8763-4E986F8D8C03}" presName="accent_3" presStyleCnt="0"/>
      <dgm:spPr/>
    </dgm:pt>
    <dgm:pt modelId="{6B63FD89-5949-4428-82A6-8CAD1A7B3C94}" type="pres">
      <dgm:prSet presAssocID="{CF3190A8-EB61-4717-8763-4E986F8D8C0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PT"/>
        </a:p>
      </dgm:t>
    </dgm:pt>
  </dgm:ptLst>
  <dgm:cxnLst>
    <dgm:cxn modelId="{9CC27CF7-0654-4AD4-9DC5-82F893B8B2FB}" srcId="{5AACBF02-024B-42FB-8ABF-6C7722773801}" destId="{70BA9DA1-344E-4E77-BE52-1786A894059B}" srcOrd="1" destOrd="0" parTransId="{1DC359E3-E953-4D90-8BBA-FCDB57051561}" sibTransId="{9F0C1F7B-DF32-42C9-89AC-542D02487577}"/>
    <dgm:cxn modelId="{7307954B-40A2-4740-9A64-E8959EA7AF42}" type="presOf" srcId="{70BA9DA1-344E-4E77-BE52-1786A894059B}" destId="{5DD4D528-5CFE-4AD4-A3F0-F8ED3C8EDD0B}" srcOrd="0" destOrd="0" presId="urn:microsoft.com/office/officeart/2008/layout/VerticalCurvedList"/>
    <dgm:cxn modelId="{82DD05D6-BFBC-4E0C-8314-275E3B78C265}" type="presOf" srcId="{BE3ADFD3-C51C-44AD-AA28-4A91C85C6AA6}" destId="{F2D79C09-D1E7-4737-B6F5-D84B449268E1}" srcOrd="0" destOrd="0" presId="urn:microsoft.com/office/officeart/2008/layout/VerticalCurvedList"/>
    <dgm:cxn modelId="{1C270121-B4CD-49DC-880C-9300E85A7D48}" type="presOf" srcId="{CF3190A8-EB61-4717-8763-4E986F8D8C03}" destId="{7DCF0163-6CC3-4A8A-B8F2-68597E19C622}" srcOrd="0" destOrd="0" presId="urn:microsoft.com/office/officeart/2008/layout/VerticalCurvedList"/>
    <dgm:cxn modelId="{B618D5CB-E0C0-4440-A31D-36C03AA5DE0E}" type="presOf" srcId="{5AACBF02-024B-42FB-8ABF-6C7722773801}" destId="{970B6E84-29C8-4F87-B7DF-B5E3ADD85A36}" srcOrd="0" destOrd="0" presId="urn:microsoft.com/office/officeart/2008/layout/VerticalCurvedList"/>
    <dgm:cxn modelId="{246D68D8-9474-4812-98C3-6FCB0EF0051C}" srcId="{5AACBF02-024B-42FB-8ABF-6C7722773801}" destId="{CF3190A8-EB61-4717-8763-4E986F8D8C03}" srcOrd="2" destOrd="0" parTransId="{E32992A4-C523-406D-9973-141C18BD93A6}" sibTransId="{3905342F-C4DD-4EB5-B7C3-20190BF2EB45}"/>
    <dgm:cxn modelId="{B1257548-9A91-4006-9624-1A15FF8BE370}" type="presOf" srcId="{B5890780-C335-4A0C-B372-F68938422DFF}" destId="{3BE2BE5C-1944-4C5F-9196-59F9F86AC897}" srcOrd="0" destOrd="0" presId="urn:microsoft.com/office/officeart/2008/layout/VerticalCurvedList"/>
    <dgm:cxn modelId="{74742B9E-9BB7-4DE7-9AAE-55779B3C2EF1}" srcId="{5AACBF02-024B-42FB-8ABF-6C7722773801}" destId="{BE3ADFD3-C51C-44AD-AA28-4A91C85C6AA6}" srcOrd="0" destOrd="0" parTransId="{DB1726B6-AE55-406F-AADD-171EE08C0DA5}" sibTransId="{B5890780-C335-4A0C-B372-F68938422DFF}"/>
    <dgm:cxn modelId="{2A5637C3-4AD0-43A1-9DBB-8C8416A0A5AD}" type="presParOf" srcId="{970B6E84-29C8-4F87-B7DF-B5E3ADD85A36}" destId="{18B0E462-1F97-4284-8CEB-3D760E356C5B}" srcOrd="0" destOrd="0" presId="urn:microsoft.com/office/officeart/2008/layout/VerticalCurvedList"/>
    <dgm:cxn modelId="{E9F352FF-5AA7-47EB-95E9-A6CC18934424}" type="presParOf" srcId="{18B0E462-1F97-4284-8CEB-3D760E356C5B}" destId="{778B9F35-3441-492C-8B01-D76E95F0660D}" srcOrd="0" destOrd="0" presId="urn:microsoft.com/office/officeart/2008/layout/VerticalCurvedList"/>
    <dgm:cxn modelId="{64D9F265-ECC0-4A6C-AEC5-D53240D5E0CF}" type="presParOf" srcId="{778B9F35-3441-492C-8B01-D76E95F0660D}" destId="{FF085D3C-26A1-4DA3-B4FF-87CC08960DD6}" srcOrd="0" destOrd="0" presId="urn:microsoft.com/office/officeart/2008/layout/VerticalCurvedList"/>
    <dgm:cxn modelId="{1BC47886-5E8B-4137-8F7A-24582F22E73C}" type="presParOf" srcId="{778B9F35-3441-492C-8B01-D76E95F0660D}" destId="{3BE2BE5C-1944-4C5F-9196-59F9F86AC897}" srcOrd="1" destOrd="0" presId="urn:microsoft.com/office/officeart/2008/layout/VerticalCurvedList"/>
    <dgm:cxn modelId="{AB176144-369E-4CEB-B1F5-8A3DFF0E6A2C}" type="presParOf" srcId="{778B9F35-3441-492C-8B01-D76E95F0660D}" destId="{19E22C2E-33F5-4739-A955-86B81D7F02A8}" srcOrd="2" destOrd="0" presId="urn:microsoft.com/office/officeart/2008/layout/VerticalCurvedList"/>
    <dgm:cxn modelId="{5D79F507-33EB-439A-989E-1428FC7EDE2A}" type="presParOf" srcId="{778B9F35-3441-492C-8B01-D76E95F0660D}" destId="{848BFC04-75D6-40F4-A78B-4CDE195D9204}" srcOrd="3" destOrd="0" presId="urn:microsoft.com/office/officeart/2008/layout/VerticalCurvedList"/>
    <dgm:cxn modelId="{09B0A055-2987-4D23-B427-83A811E5691A}" type="presParOf" srcId="{18B0E462-1F97-4284-8CEB-3D760E356C5B}" destId="{F2D79C09-D1E7-4737-B6F5-D84B449268E1}" srcOrd="1" destOrd="0" presId="urn:microsoft.com/office/officeart/2008/layout/VerticalCurvedList"/>
    <dgm:cxn modelId="{F6F7452B-C33B-4074-BC5D-EA27F42FA110}" type="presParOf" srcId="{18B0E462-1F97-4284-8CEB-3D760E356C5B}" destId="{C0282970-AB3B-4203-B2CF-C7C8AA4B9D4E}" srcOrd="2" destOrd="0" presId="urn:microsoft.com/office/officeart/2008/layout/VerticalCurvedList"/>
    <dgm:cxn modelId="{EC9E3957-E564-483A-9B70-91DD8C0BBE7D}" type="presParOf" srcId="{C0282970-AB3B-4203-B2CF-C7C8AA4B9D4E}" destId="{D1B34FC0-0BFD-4BAD-99E7-C6F31C1F8AB2}" srcOrd="0" destOrd="0" presId="urn:microsoft.com/office/officeart/2008/layout/VerticalCurvedList"/>
    <dgm:cxn modelId="{19D74E82-E244-4AC9-95AB-A09E7EB9389C}" type="presParOf" srcId="{18B0E462-1F97-4284-8CEB-3D760E356C5B}" destId="{5DD4D528-5CFE-4AD4-A3F0-F8ED3C8EDD0B}" srcOrd="3" destOrd="0" presId="urn:microsoft.com/office/officeart/2008/layout/VerticalCurvedList"/>
    <dgm:cxn modelId="{BAFF4B9C-E326-4559-BB89-BD0559C31E48}" type="presParOf" srcId="{18B0E462-1F97-4284-8CEB-3D760E356C5B}" destId="{8485DFDD-47A8-4129-A484-D654DDEE969F}" srcOrd="4" destOrd="0" presId="urn:microsoft.com/office/officeart/2008/layout/VerticalCurvedList"/>
    <dgm:cxn modelId="{CEC00C11-DB4F-4121-ABB8-8B3E272C131D}" type="presParOf" srcId="{8485DFDD-47A8-4129-A484-D654DDEE969F}" destId="{6480A48F-E528-4829-8D5E-70E40D2D3C99}" srcOrd="0" destOrd="0" presId="urn:microsoft.com/office/officeart/2008/layout/VerticalCurvedList"/>
    <dgm:cxn modelId="{F2B31A2E-BE2D-468B-959D-60535D42C13F}" type="presParOf" srcId="{18B0E462-1F97-4284-8CEB-3D760E356C5B}" destId="{7DCF0163-6CC3-4A8A-B8F2-68597E19C622}" srcOrd="5" destOrd="0" presId="urn:microsoft.com/office/officeart/2008/layout/VerticalCurvedList"/>
    <dgm:cxn modelId="{B58B5275-7CC9-4C85-A833-0AA385E6570B}" type="presParOf" srcId="{18B0E462-1F97-4284-8CEB-3D760E356C5B}" destId="{09425C34-6B15-451F-8017-76077DC7EDF5}" srcOrd="6" destOrd="0" presId="urn:microsoft.com/office/officeart/2008/layout/VerticalCurvedList"/>
    <dgm:cxn modelId="{5AC6FEAE-B80E-4556-A029-E77A0229CF77}" type="presParOf" srcId="{09425C34-6B15-451F-8017-76077DC7EDF5}" destId="{6B63FD89-5949-4428-82A6-8CAD1A7B3C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2B850A-C07B-4CFE-B531-3B5972B3986D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00B3C21F-F6C2-4DB3-B8BE-EB7401A52305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ACESSO </a:t>
          </a:r>
        </a:p>
        <a:p>
          <a:pPr algn="ctr"/>
          <a:r>
            <a:rPr lang="pt-PT" sz="2800" b="1" dirty="0" smtClean="0">
              <a:solidFill>
                <a:srgbClr val="0070C0"/>
              </a:solidFill>
              <a:latin typeface="Arial Nova Light" panose="020B0304020202020204" pitchFamily="34" charset="0"/>
            </a:rPr>
            <a:t>Famílias Imigrantes mas também as Nativas</a:t>
          </a:r>
        </a:p>
        <a:p>
          <a:pPr algn="ctr"/>
          <a:endParaRPr lang="pt-PT" sz="3200" b="1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algn="l"/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38% dos imigrantes reportaram que alguém da sua família teve que ir às urgências no ultimo mês (25% nativos)</a:t>
          </a:r>
        </a:p>
        <a:p>
          <a:pPr algn="l"/>
          <a:endParaRPr lang="pt-PT" sz="2800" b="1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algn="l"/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Apenas </a:t>
          </a:r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3% dos cuidadores imigrantes refere que deixou de vacinar a sua criança devido à pandemia </a:t>
          </a:r>
          <a:r>
            <a:rPr lang="pt-PT" sz="2800" b="1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 21% dos nativos</a:t>
          </a:r>
        </a:p>
        <a:p>
          <a:pPr algn="l"/>
          <a:endParaRPr lang="pt-PT" sz="2800" b="1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algn="l"/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9% das famílias imigrantes tiveram dificuldade em ter acesso a medicamentos </a:t>
          </a:r>
          <a:r>
            <a:rPr lang="pt-PT" sz="2800" b="1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 12,5% dos nativos</a:t>
          </a:r>
        </a:p>
        <a:p>
          <a:pPr algn="just"/>
          <a:endParaRPr lang="pt-PT" sz="2800" b="1" dirty="0" smtClean="0">
            <a:solidFill>
              <a:schemeClr val="bg1"/>
            </a:solidFill>
            <a:latin typeface="Arial Nova Light" panose="020B0304020202020204" pitchFamily="34" charset="0"/>
          </a:endParaRPr>
        </a:p>
      </dgm:t>
    </dgm:pt>
    <dgm:pt modelId="{379BFAFA-C86F-4A4B-80D1-AAC24C49EA84}" type="sibTrans" cxnId="{F01A526C-9C60-446E-AA0C-6AAF657DBE2C}">
      <dgm:prSet/>
      <dgm:spPr/>
      <dgm:t>
        <a:bodyPr/>
        <a:lstStyle/>
        <a:p>
          <a:endParaRPr lang="pt-PT"/>
        </a:p>
      </dgm:t>
    </dgm:pt>
    <dgm:pt modelId="{10AC0EB5-8CF0-44BD-AC58-33733D75015A}" type="parTrans" cxnId="{F01A526C-9C60-446E-AA0C-6AAF657DBE2C}">
      <dgm:prSet/>
      <dgm:spPr/>
      <dgm:t>
        <a:bodyPr/>
        <a:lstStyle/>
        <a:p>
          <a:endParaRPr lang="pt-PT"/>
        </a:p>
      </dgm:t>
    </dgm:pt>
    <dgm:pt modelId="{254C2613-897C-4497-9361-3BFA6DBB64DE}">
      <dgm:prSet phldrT="[Texto]" custT="1"/>
      <dgm:spPr>
        <a:solidFill>
          <a:srgbClr val="CAD510"/>
        </a:solidFill>
      </dgm:spPr>
      <dgm:t>
        <a:bodyPr/>
        <a:lstStyle/>
        <a:p>
          <a:pPr algn="ctr"/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PROBLEMAS ECONOMICOS E  SOCIAIS</a:t>
          </a:r>
        </a:p>
        <a:p>
          <a:pPr algn="ctr"/>
          <a:r>
            <a:rPr lang="pt-PT" sz="2800" b="1" dirty="0" smtClean="0">
              <a:solidFill>
                <a:srgbClr val="0070C0"/>
              </a:solidFill>
              <a:latin typeface="Arial Nova Light" panose="020B0304020202020204" pitchFamily="34" charset="0"/>
            </a:rPr>
            <a:t>Muito mais frequente nas famílias Imigrantes</a:t>
          </a:r>
        </a:p>
        <a:p>
          <a:pPr algn="l"/>
          <a:endParaRPr lang="pt-PT" sz="2800" b="1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algn="l"/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40% das famílias imigrantes reportam que alguém do seu agregado ficou desempregado (</a:t>
          </a:r>
          <a:r>
            <a:rPr lang="pt-PT" sz="2800" b="1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 4,2% dos nativos)</a:t>
          </a:r>
        </a:p>
        <a:p>
          <a:pPr algn="l"/>
          <a:endParaRPr lang="pt-PT" sz="2800" b="1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algn="l"/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83% das famílias imigrantes reportam que o rendimento do agregado diminui (</a:t>
          </a:r>
          <a:r>
            <a:rPr lang="pt-PT" sz="2800" b="1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 54,2% nativos) </a:t>
          </a:r>
        </a:p>
        <a:p>
          <a:pPr algn="l"/>
          <a:endParaRPr lang="pt-PT" sz="2800" b="1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algn="l"/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89% dos entrevistados imigrantes sentiu-se mais preocupado em geral (</a:t>
          </a:r>
          <a:r>
            <a:rPr lang="pt-PT" sz="2800" b="1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 83% dos nativos) </a:t>
          </a:r>
        </a:p>
        <a:p>
          <a:pPr algn="ctr"/>
          <a:endParaRPr lang="pt-PT" sz="3200" b="1" dirty="0">
            <a:solidFill>
              <a:schemeClr val="bg1"/>
            </a:solidFill>
            <a:latin typeface="Arial Nova Light" panose="020B0304020202020204" pitchFamily="34" charset="0"/>
          </a:endParaRPr>
        </a:p>
      </dgm:t>
    </dgm:pt>
    <dgm:pt modelId="{4FF13D47-63B0-43DF-AB86-8C68E97E822D}" type="sibTrans" cxnId="{BBB67D36-DDE7-4F9B-900C-353B74793BE8}">
      <dgm:prSet/>
      <dgm:spPr/>
      <dgm:t>
        <a:bodyPr/>
        <a:lstStyle/>
        <a:p>
          <a:endParaRPr lang="pt-PT"/>
        </a:p>
      </dgm:t>
    </dgm:pt>
    <dgm:pt modelId="{0748866B-767B-4FAB-BC74-3FBB247C5592}" type="parTrans" cxnId="{BBB67D36-DDE7-4F9B-900C-353B74793BE8}">
      <dgm:prSet/>
      <dgm:spPr/>
      <dgm:t>
        <a:bodyPr/>
        <a:lstStyle/>
        <a:p>
          <a:endParaRPr lang="pt-PT"/>
        </a:p>
      </dgm:t>
    </dgm:pt>
    <dgm:pt modelId="{230BA66B-1E66-4743-A13C-9A8E2C8449B1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PT" sz="2800" b="1" i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i="1" dirty="0" smtClean="0">
            <a:solidFill>
              <a:schemeClr val="bg1"/>
            </a:solidFill>
            <a:latin typeface="Arial Nova Light" panose="020B0304020202020204"/>
          </a:endParaRPr>
        </a:p>
        <a:p>
          <a:r>
            <a:rPr lang="pt-PT" sz="2800" b="1" i="1" dirty="0" smtClean="0">
              <a:solidFill>
                <a:schemeClr val="bg1"/>
              </a:solidFill>
              <a:latin typeface="Arial Nova Light" panose="020B0304020202020204"/>
            </a:rPr>
            <a:t>FAMILIAS QUE REPORTAM TER ESTADO INFECTADAS</a:t>
          </a:r>
        </a:p>
        <a:p>
          <a:r>
            <a:rPr lang="pt-PT" sz="2800" b="1" dirty="0" smtClean="0">
              <a:solidFill>
                <a:schemeClr val="bg1"/>
              </a:solidFill>
              <a:latin typeface="Arial Nova Light" panose="020B0304020202020204"/>
            </a:rPr>
            <a:t>Muito mais reportado nas famílias imigrantes</a:t>
          </a: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2800" b="1" dirty="0" smtClean="0">
            <a:solidFill>
              <a:schemeClr val="bg1"/>
            </a:solidFill>
            <a:latin typeface="Arial Nova Light" panose="020B0304020202020204"/>
          </a:endParaRPr>
        </a:p>
      </dgm:t>
    </dgm:pt>
    <dgm:pt modelId="{2BE12FA4-A165-4BE8-86C3-4C3107173EA8}" type="sibTrans" cxnId="{B29A231C-5BDC-481D-AFD4-4BF5B4B65894}">
      <dgm:prSet/>
      <dgm:spPr/>
      <dgm:t>
        <a:bodyPr/>
        <a:lstStyle/>
        <a:p>
          <a:endParaRPr lang="pt-PT"/>
        </a:p>
      </dgm:t>
    </dgm:pt>
    <dgm:pt modelId="{00AE3A53-E23A-46B8-BC20-51A9E5D7199B}" type="parTrans" cxnId="{B29A231C-5BDC-481D-AFD4-4BF5B4B65894}">
      <dgm:prSet/>
      <dgm:spPr/>
      <dgm:t>
        <a:bodyPr/>
        <a:lstStyle/>
        <a:p>
          <a:endParaRPr lang="pt-PT"/>
        </a:p>
      </dgm:t>
    </dgm:pt>
    <dgm:pt modelId="{E90B9F0F-7187-4C0C-AD81-B4DAE0B87602}" type="pres">
      <dgm:prSet presAssocID="{CE2B850A-C07B-4CFE-B531-3B5972B398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0C57237-39AD-4F90-964B-0F13540191F6}" type="pres">
      <dgm:prSet presAssocID="{00B3C21F-F6C2-4DB3-B8BE-EB7401A52305}" presName="node" presStyleLbl="node1" presStyleIdx="0" presStyleCnt="3" custScaleX="38019" custScaleY="111100" custLinFactNeighborX="-44" custLinFactNeighborY="78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156CBF3-74E2-4D27-B9A4-CC69CA03BAAF}" type="pres">
      <dgm:prSet presAssocID="{379BFAFA-C86F-4A4B-80D1-AAC24C49EA84}" presName="sibTrans" presStyleCnt="0"/>
      <dgm:spPr/>
    </dgm:pt>
    <dgm:pt modelId="{59E397E4-0C17-4489-9B04-DDBFCD66C006}" type="pres">
      <dgm:prSet presAssocID="{254C2613-897C-4497-9361-3BFA6DBB64DE}" presName="node" presStyleLbl="node1" presStyleIdx="1" presStyleCnt="3" custScaleX="35348" custScaleY="112635" custLinFactNeighborX="-261" custLinFactNeighborY="6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BB8CE2-3AE0-4C5E-89B6-1DD8191DBFA2}" type="pres">
      <dgm:prSet presAssocID="{4FF13D47-63B0-43DF-AB86-8C68E97E822D}" presName="sibTrans" presStyleCnt="0"/>
      <dgm:spPr/>
    </dgm:pt>
    <dgm:pt modelId="{1C0EF686-80A7-4BDE-AB35-B23F5870F476}" type="pres">
      <dgm:prSet presAssocID="{230BA66B-1E66-4743-A13C-9A8E2C8449B1}" presName="node" presStyleLbl="node1" presStyleIdx="2" presStyleCnt="3" custScaleX="27015" custScaleY="102000" custLinFactNeighborX="-3952" custLinFactNeighborY="28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01A526C-9C60-446E-AA0C-6AAF657DBE2C}" srcId="{CE2B850A-C07B-4CFE-B531-3B5972B3986D}" destId="{00B3C21F-F6C2-4DB3-B8BE-EB7401A52305}" srcOrd="0" destOrd="0" parTransId="{10AC0EB5-8CF0-44BD-AC58-33733D75015A}" sibTransId="{379BFAFA-C86F-4A4B-80D1-AAC24C49EA84}"/>
    <dgm:cxn modelId="{E3EE8F46-89BB-4DCD-A3B8-5CBCE492695C}" type="presOf" srcId="{254C2613-897C-4497-9361-3BFA6DBB64DE}" destId="{59E397E4-0C17-4489-9B04-DDBFCD66C006}" srcOrd="0" destOrd="0" presId="urn:microsoft.com/office/officeart/2005/8/layout/default"/>
    <dgm:cxn modelId="{CC4E2EE4-C836-45F9-883B-1C694EB48BD0}" type="presOf" srcId="{00B3C21F-F6C2-4DB3-B8BE-EB7401A52305}" destId="{40C57237-39AD-4F90-964B-0F13540191F6}" srcOrd="0" destOrd="0" presId="urn:microsoft.com/office/officeart/2005/8/layout/default"/>
    <dgm:cxn modelId="{B29A231C-5BDC-481D-AFD4-4BF5B4B65894}" srcId="{CE2B850A-C07B-4CFE-B531-3B5972B3986D}" destId="{230BA66B-1E66-4743-A13C-9A8E2C8449B1}" srcOrd="2" destOrd="0" parTransId="{00AE3A53-E23A-46B8-BC20-51A9E5D7199B}" sibTransId="{2BE12FA4-A165-4BE8-86C3-4C3107173EA8}"/>
    <dgm:cxn modelId="{73F5E7BE-4438-4D6F-89DE-801235D5BB5C}" type="presOf" srcId="{CE2B850A-C07B-4CFE-B531-3B5972B3986D}" destId="{E90B9F0F-7187-4C0C-AD81-B4DAE0B87602}" srcOrd="0" destOrd="0" presId="urn:microsoft.com/office/officeart/2005/8/layout/default"/>
    <dgm:cxn modelId="{A0183F31-859F-4A2E-9661-BD13B5233D85}" type="presOf" srcId="{230BA66B-1E66-4743-A13C-9A8E2C8449B1}" destId="{1C0EF686-80A7-4BDE-AB35-B23F5870F476}" srcOrd="0" destOrd="0" presId="urn:microsoft.com/office/officeart/2005/8/layout/default"/>
    <dgm:cxn modelId="{BBB67D36-DDE7-4F9B-900C-353B74793BE8}" srcId="{CE2B850A-C07B-4CFE-B531-3B5972B3986D}" destId="{254C2613-897C-4497-9361-3BFA6DBB64DE}" srcOrd="1" destOrd="0" parTransId="{0748866B-767B-4FAB-BC74-3FBB247C5592}" sibTransId="{4FF13D47-63B0-43DF-AB86-8C68E97E822D}"/>
    <dgm:cxn modelId="{0618157B-D5BA-49B1-AB39-088E4A0648B2}" type="presParOf" srcId="{E90B9F0F-7187-4C0C-AD81-B4DAE0B87602}" destId="{40C57237-39AD-4F90-964B-0F13540191F6}" srcOrd="0" destOrd="0" presId="urn:microsoft.com/office/officeart/2005/8/layout/default"/>
    <dgm:cxn modelId="{60C06963-18FB-411F-9A40-A19A821DB8F2}" type="presParOf" srcId="{E90B9F0F-7187-4C0C-AD81-B4DAE0B87602}" destId="{D156CBF3-74E2-4D27-B9A4-CC69CA03BAAF}" srcOrd="1" destOrd="0" presId="urn:microsoft.com/office/officeart/2005/8/layout/default"/>
    <dgm:cxn modelId="{12FCCCA9-6B55-4C6C-AEC7-4E9FDA9D1EB6}" type="presParOf" srcId="{E90B9F0F-7187-4C0C-AD81-B4DAE0B87602}" destId="{59E397E4-0C17-4489-9B04-DDBFCD66C006}" srcOrd="2" destOrd="0" presId="urn:microsoft.com/office/officeart/2005/8/layout/default"/>
    <dgm:cxn modelId="{329500D2-4589-4E5C-9BF3-E93C0E3F0936}" type="presParOf" srcId="{E90B9F0F-7187-4C0C-AD81-B4DAE0B87602}" destId="{49BB8CE2-3AE0-4C5E-89B6-1DD8191DBFA2}" srcOrd="3" destOrd="0" presId="urn:microsoft.com/office/officeart/2005/8/layout/default"/>
    <dgm:cxn modelId="{4398DF0B-B923-49CB-A443-6843D84C90C5}" type="presParOf" srcId="{E90B9F0F-7187-4C0C-AD81-B4DAE0B87602}" destId="{1C0EF686-80A7-4BDE-AB35-B23F5870F47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ACBF02-024B-42FB-8ABF-6C772277380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70BA9DA1-344E-4E77-BE52-1786A894059B}">
      <dgm:prSet custT="1"/>
      <dgm:spPr>
        <a:xfrm>
          <a:off x="1783166" y="6591463"/>
          <a:ext cx="15079904" cy="1549813"/>
        </a:xfrm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PT" sz="2800" b="1" dirty="0" smtClean="0">
            <a:latin typeface="Arial Nova Light" panose="020B0304020202020204" pitchFamily="34" charset="0"/>
            <a:ea typeface="+mn-ea"/>
            <a:cs typeface="+mn-cs"/>
          </a:endParaRPr>
        </a:p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Casos reportados à AJPAS (problemas sociais graves): 13 de imigrantes CPLP (20% dos entrevistados) ; 2 de nativos</a:t>
          </a:r>
          <a:endParaRPr lang="pt-PT" sz="3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endParaRPr lang="pt-PT" sz="2800" dirty="0"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1DC359E3-E953-4D90-8BBA-FCDB57051561}" type="parTrans" cxnId="{9CC27CF7-0654-4AD4-9DC5-82F893B8B2FB}">
      <dgm:prSet/>
      <dgm:spPr/>
      <dgm:t>
        <a:bodyPr/>
        <a:lstStyle/>
        <a:p>
          <a:endParaRPr lang="pt-PT"/>
        </a:p>
      </dgm:t>
    </dgm:pt>
    <dgm:pt modelId="{9F0C1F7B-DF32-42C9-89AC-542D02487577}" type="sibTrans" cxnId="{9CC27CF7-0654-4AD4-9DC5-82F893B8B2FB}">
      <dgm:prSet/>
      <dgm:spPr/>
      <dgm:t>
        <a:bodyPr/>
        <a:lstStyle/>
        <a:p>
          <a:endParaRPr lang="pt-PT"/>
        </a:p>
      </dgm:t>
    </dgm:pt>
    <dgm:pt modelId="{BE3ADFD3-C51C-44AD-AA28-4A91C85C6AA6}">
      <dgm:prSet custT="1"/>
      <dgm:spPr>
        <a:xfrm>
          <a:off x="1734194" y="5158906"/>
          <a:ext cx="15139342" cy="1344716"/>
        </a:xfr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300" dirty="0" smtClean="0">
              <a:latin typeface="Arial Nova Light" panose="020B0304020202020204" pitchFamily="34" charset="0"/>
              <a:ea typeface="+mn-ea"/>
              <a:cs typeface="+mn-cs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Casos reportados ao SNS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1 gravida sem consulta aos 5 meses  (imigrante); diversos pedidos de receitas tanto nos imigrantes como nos nativos</a:t>
          </a:r>
          <a:endParaRPr lang="pt-PT" sz="2800" dirty="0"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B5890780-C335-4A0C-B372-F68938422DFF}" type="sibTrans" cxnId="{74742B9E-9BB7-4DE7-9AAE-55779B3C2EF1}">
      <dgm:prSet/>
      <dgm:spPr/>
      <dgm:t>
        <a:bodyPr/>
        <a:lstStyle/>
        <a:p>
          <a:endParaRPr lang="pt-PT"/>
        </a:p>
      </dgm:t>
    </dgm:pt>
    <dgm:pt modelId="{DB1726B6-AE55-406F-AADD-171EE08C0DA5}" type="parTrans" cxnId="{74742B9E-9BB7-4DE7-9AAE-55779B3C2EF1}">
      <dgm:prSet/>
      <dgm:spPr/>
      <dgm:t>
        <a:bodyPr/>
        <a:lstStyle/>
        <a:p>
          <a:endParaRPr lang="pt-PT"/>
        </a:p>
      </dgm:t>
    </dgm:pt>
    <dgm:pt modelId="{CF3190A8-EB61-4717-8763-4E986F8D8C03}">
      <dgm:prSet custT="1"/>
      <dgm:spPr>
        <a:solidFill>
          <a:srgbClr val="CAD51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Muitos Imigrantes que precisam de ir ao SEF e não estão a conseguir fazer a marcação</a:t>
          </a:r>
          <a:endParaRPr lang="pt-PT" sz="3200" dirty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E32992A4-C523-406D-9973-141C18BD93A6}" type="parTrans" cxnId="{246D68D8-9474-4812-98C3-6FCB0EF0051C}">
      <dgm:prSet/>
      <dgm:spPr/>
      <dgm:t>
        <a:bodyPr/>
        <a:lstStyle/>
        <a:p>
          <a:endParaRPr lang="pt-PT"/>
        </a:p>
      </dgm:t>
    </dgm:pt>
    <dgm:pt modelId="{3905342F-C4DD-4EB5-B7C3-20190BF2EB45}" type="sibTrans" cxnId="{246D68D8-9474-4812-98C3-6FCB0EF0051C}">
      <dgm:prSet/>
      <dgm:spPr/>
      <dgm:t>
        <a:bodyPr/>
        <a:lstStyle/>
        <a:p>
          <a:endParaRPr lang="pt-PT"/>
        </a:p>
      </dgm:t>
    </dgm:pt>
    <dgm:pt modelId="{970B6E84-29C8-4F87-B7DF-B5E3ADD85A36}" type="pres">
      <dgm:prSet presAssocID="{5AACBF02-024B-42FB-8ABF-6C77227738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18B0E462-1F97-4284-8CEB-3D760E356C5B}" type="pres">
      <dgm:prSet presAssocID="{5AACBF02-024B-42FB-8ABF-6C7722773801}" presName="Name1" presStyleCnt="0"/>
      <dgm:spPr/>
    </dgm:pt>
    <dgm:pt modelId="{778B9F35-3441-492C-8B01-D76E95F0660D}" type="pres">
      <dgm:prSet presAssocID="{5AACBF02-024B-42FB-8ABF-6C7722773801}" presName="cycle" presStyleCnt="0"/>
      <dgm:spPr/>
    </dgm:pt>
    <dgm:pt modelId="{FF085D3C-26A1-4DA3-B4FF-87CC08960DD6}" type="pres">
      <dgm:prSet presAssocID="{5AACBF02-024B-42FB-8ABF-6C7722773801}" presName="srcNode" presStyleLbl="node1" presStyleIdx="0" presStyleCnt="3"/>
      <dgm:spPr/>
    </dgm:pt>
    <dgm:pt modelId="{3BE2BE5C-1944-4C5F-9196-59F9F86AC897}" type="pres">
      <dgm:prSet presAssocID="{5AACBF02-024B-42FB-8ABF-6C7722773801}" presName="conn" presStyleLbl="parChTrans1D2" presStyleIdx="0" presStyleCnt="1"/>
      <dgm:spPr/>
      <dgm:t>
        <a:bodyPr/>
        <a:lstStyle/>
        <a:p>
          <a:endParaRPr lang="pt-PT"/>
        </a:p>
      </dgm:t>
    </dgm:pt>
    <dgm:pt modelId="{19E22C2E-33F5-4739-A955-86B81D7F02A8}" type="pres">
      <dgm:prSet presAssocID="{5AACBF02-024B-42FB-8ABF-6C7722773801}" presName="extraNode" presStyleLbl="node1" presStyleIdx="0" presStyleCnt="3"/>
      <dgm:spPr/>
    </dgm:pt>
    <dgm:pt modelId="{848BFC04-75D6-40F4-A78B-4CDE195D9204}" type="pres">
      <dgm:prSet presAssocID="{5AACBF02-024B-42FB-8ABF-6C7722773801}" presName="dstNode" presStyleLbl="node1" presStyleIdx="0" presStyleCnt="3"/>
      <dgm:spPr/>
    </dgm:pt>
    <dgm:pt modelId="{F2D79C09-D1E7-4737-B6F5-D84B449268E1}" type="pres">
      <dgm:prSet presAssocID="{BE3ADFD3-C51C-44AD-AA28-4A91C85C6AA6}" presName="text_1" presStyleLbl="node1" presStyleIdx="0" presStyleCnt="3" custLinFactNeighborX="-417" custLinFactNeighborY="-83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282970-AB3B-4203-B2CF-C7C8AA4B9D4E}" type="pres">
      <dgm:prSet presAssocID="{BE3ADFD3-C51C-44AD-AA28-4A91C85C6AA6}" presName="accent_1" presStyleCnt="0"/>
      <dgm:spPr/>
    </dgm:pt>
    <dgm:pt modelId="{D1B34FC0-0BFD-4BAD-99E7-C6F31C1F8AB2}" type="pres">
      <dgm:prSet presAssocID="{BE3ADFD3-C51C-44AD-AA28-4A91C85C6AA6}" presName="accentRepeatNode" presStyleLbl="solidFgAcc1" presStyleIdx="0" presStyleCnt="3"/>
      <dgm:spPr>
        <a:xfrm>
          <a:off x="1279550" y="5087412"/>
          <a:ext cx="1304820" cy="13048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D4D528-5CFE-4AD4-A3F0-F8ED3C8EDD0B}" type="pres">
      <dgm:prSet presAssocID="{70BA9DA1-344E-4E77-BE52-1786A894059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485DFDD-47A8-4129-A484-D654DDEE969F}" type="pres">
      <dgm:prSet presAssocID="{70BA9DA1-344E-4E77-BE52-1786A894059B}" presName="accent_2" presStyleCnt="0"/>
      <dgm:spPr/>
    </dgm:pt>
    <dgm:pt modelId="{6480A48F-E528-4829-8D5E-70E40D2D3C99}" type="pres">
      <dgm:prSet presAssocID="{70BA9DA1-344E-4E77-BE52-1786A894059B}" presName="accentRepeatNode" presStyleLbl="solidFgAcc1" presStyleIdx="1" presStyleCnt="3"/>
      <dgm:spPr>
        <a:xfrm>
          <a:off x="886914" y="6652999"/>
          <a:ext cx="1304820" cy="13048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7DCF0163-6CC3-4A8A-B8F2-68597E19C622}" type="pres">
      <dgm:prSet presAssocID="{CF3190A8-EB61-4717-8763-4E986F8D8C0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425C34-6B15-451F-8017-76077DC7EDF5}" type="pres">
      <dgm:prSet presAssocID="{CF3190A8-EB61-4717-8763-4E986F8D8C03}" presName="accent_3" presStyleCnt="0"/>
      <dgm:spPr/>
    </dgm:pt>
    <dgm:pt modelId="{6B63FD89-5949-4428-82A6-8CAD1A7B3C94}" type="pres">
      <dgm:prSet presAssocID="{CF3190A8-EB61-4717-8763-4E986F8D8C0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PT"/>
        </a:p>
      </dgm:t>
    </dgm:pt>
  </dgm:ptLst>
  <dgm:cxnLst>
    <dgm:cxn modelId="{9CC27CF7-0654-4AD4-9DC5-82F893B8B2FB}" srcId="{5AACBF02-024B-42FB-8ABF-6C7722773801}" destId="{70BA9DA1-344E-4E77-BE52-1786A894059B}" srcOrd="1" destOrd="0" parTransId="{1DC359E3-E953-4D90-8BBA-FCDB57051561}" sibTransId="{9F0C1F7B-DF32-42C9-89AC-542D02487577}"/>
    <dgm:cxn modelId="{7307954B-40A2-4740-9A64-E8959EA7AF42}" type="presOf" srcId="{70BA9DA1-344E-4E77-BE52-1786A894059B}" destId="{5DD4D528-5CFE-4AD4-A3F0-F8ED3C8EDD0B}" srcOrd="0" destOrd="0" presId="urn:microsoft.com/office/officeart/2008/layout/VerticalCurvedList"/>
    <dgm:cxn modelId="{82DD05D6-BFBC-4E0C-8314-275E3B78C265}" type="presOf" srcId="{BE3ADFD3-C51C-44AD-AA28-4A91C85C6AA6}" destId="{F2D79C09-D1E7-4737-B6F5-D84B449268E1}" srcOrd="0" destOrd="0" presId="urn:microsoft.com/office/officeart/2008/layout/VerticalCurvedList"/>
    <dgm:cxn modelId="{1C270121-B4CD-49DC-880C-9300E85A7D48}" type="presOf" srcId="{CF3190A8-EB61-4717-8763-4E986F8D8C03}" destId="{7DCF0163-6CC3-4A8A-B8F2-68597E19C622}" srcOrd="0" destOrd="0" presId="urn:microsoft.com/office/officeart/2008/layout/VerticalCurvedList"/>
    <dgm:cxn modelId="{B618D5CB-E0C0-4440-A31D-36C03AA5DE0E}" type="presOf" srcId="{5AACBF02-024B-42FB-8ABF-6C7722773801}" destId="{970B6E84-29C8-4F87-B7DF-B5E3ADD85A36}" srcOrd="0" destOrd="0" presId="urn:microsoft.com/office/officeart/2008/layout/VerticalCurvedList"/>
    <dgm:cxn modelId="{246D68D8-9474-4812-98C3-6FCB0EF0051C}" srcId="{5AACBF02-024B-42FB-8ABF-6C7722773801}" destId="{CF3190A8-EB61-4717-8763-4E986F8D8C03}" srcOrd="2" destOrd="0" parTransId="{E32992A4-C523-406D-9973-141C18BD93A6}" sibTransId="{3905342F-C4DD-4EB5-B7C3-20190BF2EB45}"/>
    <dgm:cxn modelId="{B1257548-9A91-4006-9624-1A15FF8BE370}" type="presOf" srcId="{B5890780-C335-4A0C-B372-F68938422DFF}" destId="{3BE2BE5C-1944-4C5F-9196-59F9F86AC897}" srcOrd="0" destOrd="0" presId="urn:microsoft.com/office/officeart/2008/layout/VerticalCurvedList"/>
    <dgm:cxn modelId="{74742B9E-9BB7-4DE7-9AAE-55779B3C2EF1}" srcId="{5AACBF02-024B-42FB-8ABF-6C7722773801}" destId="{BE3ADFD3-C51C-44AD-AA28-4A91C85C6AA6}" srcOrd="0" destOrd="0" parTransId="{DB1726B6-AE55-406F-AADD-171EE08C0DA5}" sibTransId="{B5890780-C335-4A0C-B372-F68938422DFF}"/>
    <dgm:cxn modelId="{2A5637C3-4AD0-43A1-9DBB-8C8416A0A5AD}" type="presParOf" srcId="{970B6E84-29C8-4F87-B7DF-B5E3ADD85A36}" destId="{18B0E462-1F97-4284-8CEB-3D760E356C5B}" srcOrd="0" destOrd="0" presId="urn:microsoft.com/office/officeart/2008/layout/VerticalCurvedList"/>
    <dgm:cxn modelId="{E9F352FF-5AA7-47EB-95E9-A6CC18934424}" type="presParOf" srcId="{18B0E462-1F97-4284-8CEB-3D760E356C5B}" destId="{778B9F35-3441-492C-8B01-D76E95F0660D}" srcOrd="0" destOrd="0" presId="urn:microsoft.com/office/officeart/2008/layout/VerticalCurvedList"/>
    <dgm:cxn modelId="{64D9F265-ECC0-4A6C-AEC5-D53240D5E0CF}" type="presParOf" srcId="{778B9F35-3441-492C-8B01-D76E95F0660D}" destId="{FF085D3C-26A1-4DA3-B4FF-87CC08960DD6}" srcOrd="0" destOrd="0" presId="urn:microsoft.com/office/officeart/2008/layout/VerticalCurvedList"/>
    <dgm:cxn modelId="{1BC47886-5E8B-4137-8F7A-24582F22E73C}" type="presParOf" srcId="{778B9F35-3441-492C-8B01-D76E95F0660D}" destId="{3BE2BE5C-1944-4C5F-9196-59F9F86AC897}" srcOrd="1" destOrd="0" presId="urn:microsoft.com/office/officeart/2008/layout/VerticalCurvedList"/>
    <dgm:cxn modelId="{AB176144-369E-4CEB-B1F5-8A3DFF0E6A2C}" type="presParOf" srcId="{778B9F35-3441-492C-8B01-D76E95F0660D}" destId="{19E22C2E-33F5-4739-A955-86B81D7F02A8}" srcOrd="2" destOrd="0" presId="urn:microsoft.com/office/officeart/2008/layout/VerticalCurvedList"/>
    <dgm:cxn modelId="{5D79F507-33EB-439A-989E-1428FC7EDE2A}" type="presParOf" srcId="{778B9F35-3441-492C-8B01-D76E95F0660D}" destId="{848BFC04-75D6-40F4-A78B-4CDE195D9204}" srcOrd="3" destOrd="0" presId="urn:microsoft.com/office/officeart/2008/layout/VerticalCurvedList"/>
    <dgm:cxn modelId="{09B0A055-2987-4D23-B427-83A811E5691A}" type="presParOf" srcId="{18B0E462-1F97-4284-8CEB-3D760E356C5B}" destId="{F2D79C09-D1E7-4737-B6F5-D84B449268E1}" srcOrd="1" destOrd="0" presId="urn:microsoft.com/office/officeart/2008/layout/VerticalCurvedList"/>
    <dgm:cxn modelId="{F6F7452B-C33B-4074-BC5D-EA27F42FA110}" type="presParOf" srcId="{18B0E462-1F97-4284-8CEB-3D760E356C5B}" destId="{C0282970-AB3B-4203-B2CF-C7C8AA4B9D4E}" srcOrd="2" destOrd="0" presId="urn:microsoft.com/office/officeart/2008/layout/VerticalCurvedList"/>
    <dgm:cxn modelId="{EC9E3957-E564-483A-9B70-91DD8C0BBE7D}" type="presParOf" srcId="{C0282970-AB3B-4203-B2CF-C7C8AA4B9D4E}" destId="{D1B34FC0-0BFD-4BAD-99E7-C6F31C1F8AB2}" srcOrd="0" destOrd="0" presId="urn:microsoft.com/office/officeart/2008/layout/VerticalCurvedList"/>
    <dgm:cxn modelId="{19D74E82-E244-4AC9-95AB-A09E7EB9389C}" type="presParOf" srcId="{18B0E462-1F97-4284-8CEB-3D760E356C5B}" destId="{5DD4D528-5CFE-4AD4-A3F0-F8ED3C8EDD0B}" srcOrd="3" destOrd="0" presId="urn:microsoft.com/office/officeart/2008/layout/VerticalCurvedList"/>
    <dgm:cxn modelId="{BAFF4B9C-E326-4559-BB89-BD0559C31E48}" type="presParOf" srcId="{18B0E462-1F97-4284-8CEB-3D760E356C5B}" destId="{8485DFDD-47A8-4129-A484-D654DDEE969F}" srcOrd="4" destOrd="0" presId="urn:microsoft.com/office/officeart/2008/layout/VerticalCurvedList"/>
    <dgm:cxn modelId="{CEC00C11-DB4F-4121-ABB8-8B3E272C131D}" type="presParOf" srcId="{8485DFDD-47A8-4129-A484-D654DDEE969F}" destId="{6480A48F-E528-4829-8D5E-70E40D2D3C99}" srcOrd="0" destOrd="0" presId="urn:microsoft.com/office/officeart/2008/layout/VerticalCurvedList"/>
    <dgm:cxn modelId="{F2B31A2E-BE2D-468B-959D-60535D42C13F}" type="presParOf" srcId="{18B0E462-1F97-4284-8CEB-3D760E356C5B}" destId="{7DCF0163-6CC3-4A8A-B8F2-68597E19C622}" srcOrd="5" destOrd="0" presId="urn:microsoft.com/office/officeart/2008/layout/VerticalCurvedList"/>
    <dgm:cxn modelId="{B58B5275-7CC9-4C85-A833-0AA385E6570B}" type="presParOf" srcId="{18B0E462-1F97-4284-8CEB-3D760E356C5B}" destId="{09425C34-6B15-451F-8017-76077DC7EDF5}" srcOrd="6" destOrd="0" presId="urn:microsoft.com/office/officeart/2008/layout/VerticalCurvedList"/>
    <dgm:cxn modelId="{5AC6FEAE-B80E-4556-A029-E77A0229CF77}" type="presParOf" srcId="{09425C34-6B15-451F-8017-76077DC7EDF5}" destId="{6B63FD89-5949-4428-82A6-8CAD1A7B3C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2B850A-C07B-4CFE-B531-3B5972B3986D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00B3C21F-F6C2-4DB3-B8BE-EB7401A52305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Realização de Inquéritos Epidemiológicos</a:t>
          </a:r>
        </a:p>
        <a:p>
          <a:endParaRPr lang="pt-PT" sz="3200" b="1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</a:rPr>
            <a:t>9 médicos da CPLP e 3 médicos portugueses alunos de Mestrado e Doutoramento do IHMT</a:t>
          </a:r>
        </a:p>
        <a:p>
          <a:endParaRPr lang="pt-PT" sz="3200" b="1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endParaRPr lang="pt-PT" sz="3200" dirty="0">
            <a:solidFill>
              <a:schemeClr val="bg1"/>
            </a:solidFill>
          </a:endParaRPr>
        </a:p>
      </dgm:t>
    </dgm:pt>
    <dgm:pt modelId="{379BFAFA-C86F-4A4B-80D1-AAC24C49EA84}" type="sibTrans" cxnId="{F01A526C-9C60-446E-AA0C-6AAF657DBE2C}">
      <dgm:prSet/>
      <dgm:spPr/>
      <dgm:t>
        <a:bodyPr/>
        <a:lstStyle/>
        <a:p>
          <a:endParaRPr lang="pt-PT"/>
        </a:p>
      </dgm:t>
    </dgm:pt>
    <dgm:pt modelId="{10AC0EB5-8CF0-44BD-AC58-33733D75015A}" type="parTrans" cxnId="{F01A526C-9C60-446E-AA0C-6AAF657DBE2C}">
      <dgm:prSet/>
      <dgm:spPr/>
      <dgm:t>
        <a:bodyPr/>
        <a:lstStyle/>
        <a:p>
          <a:endParaRPr lang="pt-PT"/>
        </a:p>
      </dgm:t>
    </dgm:pt>
    <dgm:pt modelId="{254C2613-897C-4497-9361-3BFA6DBB64DE}">
      <dgm:prSet phldrT="[Texto]" custT="1"/>
      <dgm:spPr>
        <a:solidFill>
          <a:srgbClr val="CAD510"/>
        </a:solidFill>
      </dgm:spPr>
      <dgm:t>
        <a:bodyPr/>
        <a:lstStyle/>
        <a:p>
          <a:endParaRPr lang="pt-PT" sz="3200" dirty="0" smtClean="0">
            <a:solidFill>
              <a:schemeClr val="bg1"/>
            </a:solidFill>
            <a:latin typeface="Arial Nova Light" panose="020B0304020202020204"/>
          </a:endParaRPr>
        </a:p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/>
            </a:rPr>
            <a:t>Verificação da qualidade da Informação</a:t>
          </a:r>
        </a:p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/>
            </a:rPr>
            <a:t>13 investigadores da área da saúde com doutoramento</a:t>
          </a:r>
        </a:p>
        <a:p>
          <a:endParaRPr lang="pt-PT" sz="3200" dirty="0" smtClean="0">
            <a:solidFill>
              <a:schemeClr val="bg1"/>
            </a:solidFill>
            <a:latin typeface="Arial Nova Light" panose="020B0304020202020204"/>
          </a:endParaRPr>
        </a:p>
        <a:p>
          <a:endParaRPr lang="pt-PT" sz="3300" dirty="0"/>
        </a:p>
      </dgm:t>
    </dgm:pt>
    <dgm:pt modelId="{4FF13D47-63B0-43DF-AB86-8C68E97E822D}" type="sibTrans" cxnId="{BBB67D36-DDE7-4F9B-900C-353B74793BE8}">
      <dgm:prSet/>
      <dgm:spPr/>
      <dgm:t>
        <a:bodyPr/>
        <a:lstStyle/>
        <a:p>
          <a:endParaRPr lang="pt-PT"/>
        </a:p>
      </dgm:t>
    </dgm:pt>
    <dgm:pt modelId="{0748866B-767B-4FAB-BC74-3FBB247C5592}" type="parTrans" cxnId="{BBB67D36-DDE7-4F9B-900C-353B74793BE8}">
      <dgm:prSet/>
      <dgm:spPr/>
      <dgm:t>
        <a:bodyPr/>
        <a:lstStyle/>
        <a:p>
          <a:endParaRPr lang="pt-PT"/>
        </a:p>
      </dgm:t>
    </dgm:pt>
    <dgm:pt modelId="{230BA66B-1E66-4743-A13C-9A8E2C8449B1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/>
            </a:rPr>
            <a:t>Integração em equipas multidisciplinares para levantamentos no terreno em conjunto com os centros de saúde, camara e proteção civil </a:t>
          </a:r>
          <a:endParaRPr lang="pt-PT" sz="3200" dirty="0" smtClean="0">
            <a:solidFill>
              <a:schemeClr val="bg1"/>
            </a:solidFill>
            <a:latin typeface="Arial Nova Light" panose="020B0304020202020204"/>
          </a:endParaRPr>
        </a:p>
      </dgm:t>
    </dgm:pt>
    <dgm:pt modelId="{2BE12FA4-A165-4BE8-86C3-4C3107173EA8}" type="sibTrans" cxnId="{B29A231C-5BDC-481D-AFD4-4BF5B4B65894}">
      <dgm:prSet/>
      <dgm:spPr/>
      <dgm:t>
        <a:bodyPr/>
        <a:lstStyle/>
        <a:p>
          <a:endParaRPr lang="pt-PT"/>
        </a:p>
      </dgm:t>
    </dgm:pt>
    <dgm:pt modelId="{00AE3A53-E23A-46B8-BC20-51A9E5D7199B}" type="parTrans" cxnId="{B29A231C-5BDC-481D-AFD4-4BF5B4B65894}">
      <dgm:prSet/>
      <dgm:spPr/>
      <dgm:t>
        <a:bodyPr/>
        <a:lstStyle/>
        <a:p>
          <a:endParaRPr lang="pt-PT"/>
        </a:p>
      </dgm:t>
    </dgm:pt>
    <dgm:pt modelId="{E90B9F0F-7187-4C0C-AD81-B4DAE0B87602}" type="pres">
      <dgm:prSet presAssocID="{CE2B850A-C07B-4CFE-B531-3B5972B398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0C57237-39AD-4F90-964B-0F13540191F6}" type="pres">
      <dgm:prSet presAssocID="{00B3C21F-F6C2-4DB3-B8BE-EB7401A52305}" presName="node" presStyleLbl="node1" presStyleIdx="0" presStyleCnt="3" custScaleX="28609" custScaleY="102000" custLinFactNeighborX="4139" custLinFactNeighborY="46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156CBF3-74E2-4D27-B9A4-CC69CA03BAAF}" type="pres">
      <dgm:prSet presAssocID="{379BFAFA-C86F-4A4B-80D1-AAC24C49EA84}" presName="sibTrans" presStyleCnt="0"/>
      <dgm:spPr/>
    </dgm:pt>
    <dgm:pt modelId="{59E397E4-0C17-4489-9B04-DDBFCD66C006}" type="pres">
      <dgm:prSet presAssocID="{254C2613-897C-4497-9361-3BFA6DBB64DE}" presName="node" presStyleLbl="node1" presStyleIdx="1" presStyleCnt="3" custScaleX="25264" custScaleY="102000" custLinFactNeighborX="4478" custLinFactNeighborY="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BB8CE2-3AE0-4C5E-89B6-1DD8191DBFA2}" type="pres">
      <dgm:prSet presAssocID="{4FF13D47-63B0-43DF-AB86-8C68E97E822D}" presName="sibTrans" presStyleCnt="0"/>
      <dgm:spPr/>
    </dgm:pt>
    <dgm:pt modelId="{1C0EF686-80A7-4BDE-AB35-B23F5870F476}" type="pres">
      <dgm:prSet presAssocID="{230BA66B-1E66-4743-A13C-9A8E2C8449B1}" presName="node" presStyleLbl="node1" presStyleIdx="2" presStyleCnt="3" custScaleX="26185" custScaleY="102000" custLinFactNeighborX="10092" custLinFactNeighborY="46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01A526C-9C60-446E-AA0C-6AAF657DBE2C}" srcId="{CE2B850A-C07B-4CFE-B531-3B5972B3986D}" destId="{00B3C21F-F6C2-4DB3-B8BE-EB7401A52305}" srcOrd="0" destOrd="0" parTransId="{10AC0EB5-8CF0-44BD-AC58-33733D75015A}" sibTransId="{379BFAFA-C86F-4A4B-80D1-AAC24C49EA84}"/>
    <dgm:cxn modelId="{E3EE8F46-89BB-4DCD-A3B8-5CBCE492695C}" type="presOf" srcId="{254C2613-897C-4497-9361-3BFA6DBB64DE}" destId="{59E397E4-0C17-4489-9B04-DDBFCD66C006}" srcOrd="0" destOrd="0" presId="urn:microsoft.com/office/officeart/2005/8/layout/default"/>
    <dgm:cxn modelId="{CC4E2EE4-C836-45F9-883B-1C694EB48BD0}" type="presOf" srcId="{00B3C21F-F6C2-4DB3-B8BE-EB7401A52305}" destId="{40C57237-39AD-4F90-964B-0F13540191F6}" srcOrd="0" destOrd="0" presId="urn:microsoft.com/office/officeart/2005/8/layout/default"/>
    <dgm:cxn modelId="{B29A231C-5BDC-481D-AFD4-4BF5B4B65894}" srcId="{CE2B850A-C07B-4CFE-B531-3B5972B3986D}" destId="{230BA66B-1E66-4743-A13C-9A8E2C8449B1}" srcOrd="2" destOrd="0" parTransId="{00AE3A53-E23A-46B8-BC20-51A9E5D7199B}" sibTransId="{2BE12FA4-A165-4BE8-86C3-4C3107173EA8}"/>
    <dgm:cxn modelId="{73F5E7BE-4438-4D6F-89DE-801235D5BB5C}" type="presOf" srcId="{CE2B850A-C07B-4CFE-B531-3B5972B3986D}" destId="{E90B9F0F-7187-4C0C-AD81-B4DAE0B87602}" srcOrd="0" destOrd="0" presId="urn:microsoft.com/office/officeart/2005/8/layout/default"/>
    <dgm:cxn modelId="{A0183F31-859F-4A2E-9661-BD13B5233D85}" type="presOf" srcId="{230BA66B-1E66-4743-A13C-9A8E2C8449B1}" destId="{1C0EF686-80A7-4BDE-AB35-B23F5870F476}" srcOrd="0" destOrd="0" presId="urn:microsoft.com/office/officeart/2005/8/layout/default"/>
    <dgm:cxn modelId="{BBB67D36-DDE7-4F9B-900C-353B74793BE8}" srcId="{CE2B850A-C07B-4CFE-B531-3B5972B3986D}" destId="{254C2613-897C-4497-9361-3BFA6DBB64DE}" srcOrd="1" destOrd="0" parTransId="{0748866B-767B-4FAB-BC74-3FBB247C5592}" sibTransId="{4FF13D47-63B0-43DF-AB86-8C68E97E822D}"/>
    <dgm:cxn modelId="{0618157B-D5BA-49B1-AB39-088E4A0648B2}" type="presParOf" srcId="{E90B9F0F-7187-4C0C-AD81-B4DAE0B87602}" destId="{40C57237-39AD-4F90-964B-0F13540191F6}" srcOrd="0" destOrd="0" presId="urn:microsoft.com/office/officeart/2005/8/layout/default"/>
    <dgm:cxn modelId="{60C06963-18FB-411F-9A40-A19A821DB8F2}" type="presParOf" srcId="{E90B9F0F-7187-4C0C-AD81-B4DAE0B87602}" destId="{D156CBF3-74E2-4D27-B9A4-CC69CA03BAAF}" srcOrd="1" destOrd="0" presId="urn:microsoft.com/office/officeart/2005/8/layout/default"/>
    <dgm:cxn modelId="{12FCCCA9-6B55-4C6C-AEC7-4E9FDA9D1EB6}" type="presParOf" srcId="{E90B9F0F-7187-4C0C-AD81-B4DAE0B87602}" destId="{59E397E4-0C17-4489-9B04-DDBFCD66C006}" srcOrd="2" destOrd="0" presId="urn:microsoft.com/office/officeart/2005/8/layout/default"/>
    <dgm:cxn modelId="{329500D2-4589-4E5C-9BF3-E93C0E3F0936}" type="presParOf" srcId="{E90B9F0F-7187-4C0C-AD81-B4DAE0B87602}" destId="{49BB8CE2-3AE0-4C5E-89B6-1DD8191DBFA2}" srcOrd="3" destOrd="0" presId="urn:microsoft.com/office/officeart/2005/8/layout/default"/>
    <dgm:cxn modelId="{4398DF0B-B923-49CB-A443-6843D84C90C5}" type="presParOf" srcId="{E90B9F0F-7187-4C0C-AD81-B4DAE0B87602}" destId="{1C0EF686-80A7-4BDE-AB35-B23F5870F47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ACBF02-024B-42FB-8ABF-6C772277380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70BA9DA1-344E-4E77-BE52-1786A894059B}">
      <dgm:prSet custT="1"/>
      <dgm:spPr>
        <a:xfrm>
          <a:off x="1783166" y="6591463"/>
          <a:ext cx="15079904" cy="1549813"/>
        </a:xfrm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PT" sz="2800" b="1" dirty="0" smtClean="0">
            <a:latin typeface="Arial Nova Light" panose="020B0304020202020204" pitchFamily="34" charset="0"/>
            <a:ea typeface="+mn-ea"/>
            <a:cs typeface="+mn-cs"/>
          </a:endParaRPr>
        </a:p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Na população/comunidade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</a:t>
          </a:r>
          <a:endParaRPr lang="pt-PT" sz="3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Curto prazo: intervenções 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mais atempadas e dirigidas à população imigrante</a:t>
          </a:r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– </a:t>
          </a:r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ONG-AJPAS</a:t>
          </a:r>
        </a:p>
        <a:p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Médio e longo-prazo: </a:t>
          </a:r>
          <a:r>
            <a:rPr lang="pt-PT" sz="3200" b="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impacto da crise covid19 na saúde das </a:t>
          </a:r>
          <a:r>
            <a:rPr lang="pt-PT" sz="3200" b="0" dirty="0" err="1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familias</a:t>
          </a:r>
          <a:r>
            <a:rPr lang="pt-PT" sz="3200" b="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imigrantes e nativas da Amadora</a:t>
          </a:r>
        </a:p>
        <a:p>
          <a:endParaRPr lang="pt-PT" sz="3200" b="1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endParaRPr lang="pt-PT" sz="2800" dirty="0"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1DC359E3-E953-4D90-8BBA-FCDB57051561}" type="parTrans" cxnId="{9CC27CF7-0654-4AD4-9DC5-82F893B8B2FB}">
      <dgm:prSet/>
      <dgm:spPr/>
      <dgm:t>
        <a:bodyPr/>
        <a:lstStyle/>
        <a:p>
          <a:endParaRPr lang="pt-PT"/>
        </a:p>
      </dgm:t>
    </dgm:pt>
    <dgm:pt modelId="{9F0C1F7B-DF32-42C9-89AC-542D02487577}" type="sibTrans" cxnId="{9CC27CF7-0654-4AD4-9DC5-82F893B8B2FB}">
      <dgm:prSet/>
      <dgm:spPr/>
      <dgm:t>
        <a:bodyPr/>
        <a:lstStyle/>
        <a:p>
          <a:endParaRPr lang="pt-PT"/>
        </a:p>
      </dgm:t>
    </dgm:pt>
    <dgm:pt modelId="{BE3ADFD3-C51C-44AD-AA28-4A91C85C6AA6}">
      <dgm:prSet custT="1"/>
      <dgm:spPr>
        <a:xfrm>
          <a:off x="1734194" y="5158906"/>
          <a:ext cx="15139342" cy="1344716"/>
        </a:xfr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300" dirty="0" smtClean="0">
              <a:latin typeface="Arial Nova Light" panose="020B0304020202020204" pitchFamily="34" charset="0"/>
              <a:ea typeface="+mn-ea"/>
              <a:cs typeface="+mn-cs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No SNS/cuidados de saúde primários 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definir respostas mais adequadas ao contexto local nomeadamente dirigidas a população imigrante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dirty="0"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B5890780-C335-4A0C-B372-F68938422DFF}" type="sibTrans" cxnId="{74742B9E-9BB7-4DE7-9AAE-55779B3C2EF1}">
      <dgm:prSet/>
      <dgm:spPr/>
      <dgm:t>
        <a:bodyPr/>
        <a:lstStyle/>
        <a:p>
          <a:endParaRPr lang="pt-PT"/>
        </a:p>
      </dgm:t>
    </dgm:pt>
    <dgm:pt modelId="{DB1726B6-AE55-406F-AADD-171EE08C0DA5}" type="parTrans" cxnId="{74742B9E-9BB7-4DE7-9AAE-55779B3C2EF1}">
      <dgm:prSet/>
      <dgm:spPr/>
      <dgm:t>
        <a:bodyPr/>
        <a:lstStyle/>
        <a:p>
          <a:endParaRPr lang="pt-PT"/>
        </a:p>
      </dgm:t>
    </dgm:pt>
    <dgm:pt modelId="{CF3190A8-EB61-4717-8763-4E986F8D8C03}">
      <dgm:prSet custT="1"/>
      <dgm:spPr>
        <a:solidFill>
          <a:srgbClr val="CAD51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PT" sz="3200" b="1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Na sociedade</a:t>
          </a:r>
          <a:r>
            <a:rPr lang="pt-PT" sz="3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Voluntariado para realizar Inquéritos Epidemiológicos, verificação de informação  em parceria com a Unidade e Saúde Publica do ACES Amadora</a:t>
          </a:r>
          <a:endParaRPr lang="pt-PT" sz="3200" dirty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gm:t>
    </dgm:pt>
    <dgm:pt modelId="{E32992A4-C523-406D-9973-141C18BD93A6}" type="parTrans" cxnId="{246D68D8-9474-4812-98C3-6FCB0EF0051C}">
      <dgm:prSet/>
      <dgm:spPr/>
      <dgm:t>
        <a:bodyPr/>
        <a:lstStyle/>
        <a:p>
          <a:endParaRPr lang="pt-PT"/>
        </a:p>
      </dgm:t>
    </dgm:pt>
    <dgm:pt modelId="{3905342F-C4DD-4EB5-B7C3-20190BF2EB45}" type="sibTrans" cxnId="{246D68D8-9474-4812-98C3-6FCB0EF0051C}">
      <dgm:prSet/>
      <dgm:spPr/>
      <dgm:t>
        <a:bodyPr/>
        <a:lstStyle/>
        <a:p>
          <a:endParaRPr lang="pt-PT"/>
        </a:p>
      </dgm:t>
    </dgm:pt>
    <dgm:pt modelId="{970B6E84-29C8-4F87-B7DF-B5E3ADD85A36}" type="pres">
      <dgm:prSet presAssocID="{5AACBF02-024B-42FB-8ABF-6C77227738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18B0E462-1F97-4284-8CEB-3D760E356C5B}" type="pres">
      <dgm:prSet presAssocID="{5AACBF02-024B-42FB-8ABF-6C7722773801}" presName="Name1" presStyleCnt="0"/>
      <dgm:spPr/>
    </dgm:pt>
    <dgm:pt modelId="{778B9F35-3441-492C-8B01-D76E95F0660D}" type="pres">
      <dgm:prSet presAssocID="{5AACBF02-024B-42FB-8ABF-6C7722773801}" presName="cycle" presStyleCnt="0"/>
      <dgm:spPr/>
    </dgm:pt>
    <dgm:pt modelId="{FF085D3C-26A1-4DA3-B4FF-87CC08960DD6}" type="pres">
      <dgm:prSet presAssocID="{5AACBF02-024B-42FB-8ABF-6C7722773801}" presName="srcNode" presStyleLbl="node1" presStyleIdx="0" presStyleCnt="3"/>
      <dgm:spPr/>
    </dgm:pt>
    <dgm:pt modelId="{3BE2BE5C-1944-4C5F-9196-59F9F86AC897}" type="pres">
      <dgm:prSet presAssocID="{5AACBF02-024B-42FB-8ABF-6C7722773801}" presName="conn" presStyleLbl="parChTrans1D2" presStyleIdx="0" presStyleCnt="1"/>
      <dgm:spPr/>
      <dgm:t>
        <a:bodyPr/>
        <a:lstStyle/>
        <a:p>
          <a:endParaRPr lang="pt-PT"/>
        </a:p>
      </dgm:t>
    </dgm:pt>
    <dgm:pt modelId="{19E22C2E-33F5-4739-A955-86B81D7F02A8}" type="pres">
      <dgm:prSet presAssocID="{5AACBF02-024B-42FB-8ABF-6C7722773801}" presName="extraNode" presStyleLbl="node1" presStyleIdx="0" presStyleCnt="3"/>
      <dgm:spPr/>
    </dgm:pt>
    <dgm:pt modelId="{848BFC04-75D6-40F4-A78B-4CDE195D9204}" type="pres">
      <dgm:prSet presAssocID="{5AACBF02-024B-42FB-8ABF-6C7722773801}" presName="dstNode" presStyleLbl="node1" presStyleIdx="0" presStyleCnt="3"/>
      <dgm:spPr/>
    </dgm:pt>
    <dgm:pt modelId="{F2D79C09-D1E7-4737-B6F5-D84B449268E1}" type="pres">
      <dgm:prSet presAssocID="{BE3ADFD3-C51C-44AD-AA28-4A91C85C6AA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282970-AB3B-4203-B2CF-C7C8AA4B9D4E}" type="pres">
      <dgm:prSet presAssocID="{BE3ADFD3-C51C-44AD-AA28-4A91C85C6AA6}" presName="accent_1" presStyleCnt="0"/>
      <dgm:spPr/>
    </dgm:pt>
    <dgm:pt modelId="{D1B34FC0-0BFD-4BAD-99E7-C6F31C1F8AB2}" type="pres">
      <dgm:prSet presAssocID="{BE3ADFD3-C51C-44AD-AA28-4A91C85C6AA6}" presName="accentRepeatNode" presStyleLbl="solidFgAcc1" presStyleIdx="0" presStyleCnt="3"/>
      <dgm:spPr>
        <a:xfrm>
          <a:off x="1279550" y="5087412"/>
          <a:ext cx="1304820" cy="13048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D4D528-5CFE-4AD4-A3F0-F8ED3C8EDD0B}" type="pres">
      <dgm:prSet presAssocID="{70BA9DA1-344E-4E77-BE52-1786A894059B}" presName="text_2" presStyleLbl="node1" presStyleIdx="1" presStyleCnt="3" custScaleY="1574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485DFDD-47A8-4129-A484-D654DDEE969F}" type="pres">
      <dgm:prSet presAssocID="{70BA9DA1-344E-4E77-BE52-1786A894059B}" presName="accent_2" presStyleCnt="0"/>
      <dgm:spPr/>
    </dgm:pt>
    <dgm:pt modelId="{6480A48F-E528-4829-8D5E-70E40D2D3C99}" type="pres">
      <dgm:prSet presAssocID="{70BA9DA1-344E-4E77-BE52-1786A894059B}" presName="accentRepeatNode" presStyleLbl="solidFgAcc1" presStyleIdx="1" presStyleCnt="3"/>
      <dgm:spPr>
        <a:xfrm>
          <a:off x="886914" y="6652999"/>
          <a:ext cx="1304820" cy="13048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7DCF0163-6CC3-4A8A-B8F2-68597E19C622}" type="pres">
      <dgm:prSet presAssocID="{CF3190A8-EB61-4717-8763-4E986F8D8C0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425C34-6B15-451F-8017-76077DC7EDF5}" type="pres">
      <dgm:prSet presAssocID="{CF3190A8-EB61-4717-8763-4E986F8D8C03}" presName="accent_3" presStyleCnt="0"/>
      <dgm:spPr/>
    </dgm:pt>
    <dgm:pt modelId="{6B63FD89-5949-4428-82A6-8CAD1A7B3C94}" type="pres">
      <dgm:prSet presAssocID="{CF3190A8-EB61-4717-8763-4E986F8D8C0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PT"/>
        </a:p>
      </dgm:t>
    </dgm:pt>
  </dgm:ptLst>
  <dgm:cxnLst>
    <dgm:cxn modelId="{9CC27CF7-0654-4AD4-9DC5-82F893B8B2FB}" srcId="{5AACBF02-024B-42FB-8ABF-6C7722773801}" destId="{70BA9DA1-344E-4E77-BE52-1786A894059B}" srcOrd="1" destOrd="0" parTransId="{1DC359E3-E953-4D90-8BBA-FCDB57051561}" sibTransId="{9F0C1F7B-DF32-42C9-89AC-542D02487577}"/>
    <dgm:cxn modelId="{7307954B-40A2-4740-9A64-E8959EA7AF42}" type="presOf" srcId="{70BA9DA1-344E-4E77-BE52-1786A894059B}" destId="{5DD4D528-5CFE-4AD4-A3F0-F8ED3C8EDD0B}" srcOrd="0" destOrd="0" presId="urn:microsoft.com/office/officeart/2008/layout/VerticalCurvedList"/>
    <dgm:cxn modelId="{82DD05D6-BFBC-4E0C-8314-275E3B78C265}" type="presOf" srcId="{BE3ADFD3-C51C-44AD-AA28-4A91C85C6AA6}" destId="{F2D79C09-D1E7-4737-B6F5-D84B449268E1}" srcOrd="0" destOrd="0" presId="urn:microsoft.com/office/officeart/2008/layout/VerticalCurvedList"/>
    <dgm:cxn modelId="{1C270121-B4CD-49DC-880C-9300E85A7D48}" type="presOf" srcId="{CF3190A8-EB61-4717-8763-4E986F8D8C03}" destId="{7DCF0163-6CC3-4A8A-B8F2-68597E19C622}" srcOrd="0" destOrd="0" presId="urn:microsoft.com/office/officeart/2008/layout/VerticalCurvedList"/>
    <dgm:cxn modelId="{B618D5CB-E0C0-4440-A31D-36C03AA5DE0E}" type="presOf" srcId="{5AACBF02-024B-42FB-8ABF-6C7722773801}" destId="{970B6E84-29C8-4F87-B7DF-B5E3ADD85A36}" srcOrd="0" destOrd="0" presId="urn:microsoft.com/office/officeart/2008/layout/VerticalCurvedList"/>
    <dgm:cxn modelId="{246D68D8-9474-4812-98C3-6FCB0EF0051C}" srcId="{5AACBF02-024B-42FB-8ABF-6C7722773801}" destId="{CF3190A8-EB61-4717-8763-4E986F8D8C03}" srcOrd="2" destOrd="0" parTransId="{E32992A4-C523-406D-9973-141C18BD93A6}" sibTransId="{3905342F-C4DD-4EB5-B7C3-20190BF2EB45}"/>
    <dgm:cxn modelId="{B1257548-9A91-4006-9624-1A15FF8BE370}" type="presOf" srcId="{B5890780-C335-4A0C-B372-F68938422DFF}" destId="{3BE2BE5C-1944-4C5F-9196-59F9F86AC897}" srcOrd="0" destOrd="0" presId="urn:microsoft.com/office/officeart/2008/layout/VerticalCurvedList"/>
    <dgm:cxn modelId="{74742B9E-9BB7-4DE7-9AAE-55779B3C2EF1}" srcId="{5AACBF02-024B-42FB-8ABF-6C7722773801}" destId="{BE3ADFD3-C51C-44AD-AA28-4A91C85C6AA6}" srcOrd="0" destOrd="0" parTransId="{DB1726B6-AE55-406F-AADD-171EE08C0DA5}" sibTransId="{B5890780-C335-4A0C-B372-F68938422DFF}"/>
    <dgm:cxn modelId="{2A5637C3-4AD0-43A1-9DBB-8C8416A0A5AD}" type="presParOf" srcId="{970B6E84-29C8-4F87-B7DF-B5E3ADD85A36}" destId="{18B0E462-1F97-4284-8CEB-3D760E356C5B}" srcOrd="0" destOrd="0" presId="urn:microsoft.com/office/officeart/2008/layout/VerticalCurvedList"/>
    <dgm:cxn modelId="{E9F352FF-5AA7-47EB-95E9-A6CC18934424}" type="presParOf" srcId="{18B0E462-1F97-4284-8CEB-3D760E356C5B}" destId="{778B9F35-3441-492C-8B01-D76E95F0660D}" srcOrd="0" destOrd="0" presId="urn:microsoft.com/office/officeart/2008/layout/VerticalCurvedList"/>
    <dgm:cxn modelId="{64D9F265-ECC0-4A6C-AEC5-D53240D5E0CF}" type="presParOf" srcId="{778B9F35-3441-492C-8B01-D76E95F0660D}" destId="{FF085D3C-26A1-4DA3-B4FF-87CC08960DD6}" srcOrd="0" destOrd="0" presId="urn:microsoft.com/office/officeart/2008/layout/VerticalCurvedList"/>
    <dgm:cxn modelId="{1BC47886-5E8B-4137-8F7A-24582F22E73C}" type="presParOf" srcId="{778B9F35-3441-492C-8B01-D76E95F0660D}" destId="{3BE2BE5C-1944-4C5F-9196-59F9F86AC897}" srcOrd="1" destOrd="0" presId="urn:microsoft.com/office/officeart/2008/layout/VerticalCurvedList"/>
    <dgm:cxn modelId="{AB176144-369E-4CEB-B1F5-8A3DFF0E6A2C}" type="presParOf" srcId="{778B9F35-3441-492C-8B01-D76E95F0660D}" destId="{19E22C2E-33F5-4739-A955-86B81D7F02A8}" srcOrd="2" destOrd="0" presId="urn:microsoft.com/office/officeart/2008/layout/VerticalCurvedList"/>
    <dgm:cxn modelId="{5D79F507-33EB-439A-989E-1428FC7EDE2A}" type="presParOf" srcId="{778B9F35-3441-492C-8B01-D76E95F0660D}" destId="{848BFC04-75D6-40F4-A78B-4CDE195D9204}" srcOrd="3" destOrd="0" presId="urn:microsoft.com/office/officeart/2008/layout/VerticalCurvedList"/>
    <dgm:cxn modelId="{09B0A055-2987-4D23-B427-83A811E5691A}" type="presParOf" srcId="{18B0E462-1F97-4284-8CEB-3D760E356C5B}" destId="{F2D79C09-D1E7-4737-B6F5-D84B449268E1}" srcOrd="1" destOrd="0" presId="urn:microsoft.com/office/officeart/2008/layout/VerticalCurvedList"/>
    <dgm:cxn modelId="{F6F7452B-C33B-4074-BC5D-EA27F42FA110}" type="presParOf" srcId="{18B0E462-1F97-4284-8CEB-3D760E356C5B}" destId="{C0282970-AB3B-4203-B2CF-C7C8AA4B9D4E}" srcOrd="2" destOrd="0" presId="urn:microsoft.com/office/officeart/2008/layout/VerticalCurvedList"/>
    <dgm:cxn modelId="{EC9E3957-E564-483A-9B70-91DD8C0BBE7D}" type="presParOf" srcId="{C0282970-AB3B-4203-B2CF-C7C8AA4B9D4E}" destId="{D1B34FC0-0BFD-4BAD-99E7-C6F31C1F8AB2}" srcOrd="0" destOrd="0" presId="urn:microsoft.com/office/officeart/2008/layout/VerticalCurvedList"/>
    <dgm:cxn modelId="{19D74E82-E244-4AC9-95AB-A09E7EB9389C}" type="presParOf" srcId="{18B0E462-1F97-4284-8CEB-3D760E356C5B}" destId="{5DD4D528-5CFE-4AD4-A3F0-F8ED3C8EDD0B}" srcOrd="3" destOrd="0" presId="urn:microsoft.com/office/officeart/2008/layout/VerticalCurvedList"/>
    <dgm:cxn modelId="{BAFF4B9C-E326-4559-BB89-BD0559C31E48}" type="presParOf" srcId="{18B0E462-1F97-4284-8CEB-3D760E356C5B}" destId="{8485DFDD-47A8-4129-A484-D654DDEE969F}" srcOrd="4" destOrd="0" presId="urn:microsoft.com/office/officeart/2008/layout/VerticalCurvedList"/>
    <dgm:cxn modelId="{CEC00C11-DB4F-4121-ABB8-8B3E272C131D}" type="presParOf" srcId="{8485DFDD-47A8-4129-A484-D654DDEE969F}" destId="{6480A48F-E528-4829-8D5E-70E40D2D3C99}" srcOrd="0" destOrd="0" presId="urn:microsoft.com/office/officeart/2008/layout/VerticalCurvedList"/>
    <dgm:cxn modelId="{F2B31A2E-BE2D-468B-959D-60535D42C13F}" type="presParOf" srcId="{18B0E462-1F97-4284-8CEB-3D760E356C5B}" destId="{7DCF0163-6CC3-4A8A-B8F2-68597E19C622}" srcOrd="5" destOrd="0" presId="urn:microsoft.com/office/officeart/2008/layout/VerticalCurvedList"/>
    <dgm:cxn modelId="{B58B5275-7CC9-4C85-A833-0AA385E6570B}" type="presParOf" srcId="{18B0E462-1F97-4284-8CEB-3D760E356C5B}" destId="{09425C34-6B15-451F-8017-76077DC7EDF5}" srcOrd="6" destOrd="0" presId="urn:microsoft.com/office/officeart/2008/layout/VerticalCurvedList"/>
    <dgm:cxn modelId="{5AC6FEAE-B80E-4556-A029-E77A0229CF77}" type="presParOf" srcId="{09425C34-6B15-451F-8017-76077DC7EDF5}" destId="{6B63FD89-5949-4428-82A6-8CAD1A7B3C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BE5C-1944-4C5F-9196-59F9F86AC897}">
      <dsp:nvSpPr>
        <dsp:cNvPr id="0" name=""/>
        <dsp:cNvSpPr/>
      </dsp:nvSpPr>
      <dsp:spPr>
        <a:xfrm>
          <a:off x="-10958874" y="-1659646"/>
          <a:ext cx="12937002" cy="12937002"/>
        </a:xfrm>
        <a:prstGeom prst="blockArc">
          <a:avLst>
            <a:gd name="adj1" fmla="val 18900000"/>
            <a:gd name="adj2" fmla="val 2700000"/>
            <a:gd name="adj3" fmla="val 167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79C09-D1E7-4737-B6F5-D84B449268E1}">
      <dsp:nvSpPr>
        <dsp:cNvPr id="0" name=""/>
        <dsp:cNvSpPr/>
      </dsp:nvSpPr>
      <dsp:spPr>
        <a:xfrm>
          <a:off x="995451" y="527229"/>
          <a:ext cx="15654011" cy="19039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4423" tIns="58420" rIns="58420" bIns="584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300" kern="1200" dirty="0" smtClean="0">
              <a:latin typeface="Arial Nova Light" panose="020B0304020202020204" pitchFamily="34" charset="0"/>
              <a:ea typeface="+mn-ea"/>
              <a:cs typeface="+mn-cs"/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6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Assinatura do Protocolo da NOVA Saúde com o ACES Amadora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6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                                          (2017)</a:t>
          </a:r>
        </a:p>
      </dsp:txBody>
      <dsp:txXfrm>
        <a:off x="995451" y="527229"/>
        <a:ext cx="15654011" cy="1903949"/>
      </dsp:txXfrm>
    </dsp:sp>
    <dsp:sp modelId="{D1B34FC0-0BFD-4BAD-99E7-C6F31C1F8AB2}">
      <dsp:nvSpPr>
        <dsp:cNvPr id="0" name=""/>
        <dsp:cNvSpPr/>
      </dsp:nvSpPr>
      <dsp:spPr>
        <a:xfrm>
          <a:off x="70708" y="554460"/>
          <a:ext cx="1849485" cy="18494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D4D528-5CFE-4AD4-A3F0-F8ED3C8EDD0B}">
      <dsp:nvSpPr>
        <dsp:cNvPr id="0" name=""/>
        <dsp:cNvSpPr/>
      </dsp:nvSpPr>
      <dsp:spPr>
        <a:xfrm>
          <a:off x="1735503" y="2671811"/>
          <a:ext cx="15022189" cy="205431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442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Projeto </a:t>
          </a: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conjunto IHMT-ACES Amadora (</a:t>
          </a:r>
          <a:r>
            <a:rPr lang="pt-PT" sz="36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9 unidades de saúde</a:t>
          </a: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)  sobre o impacto da crise económica de 2011 na saúde das crianças nativas e imigrantes da Amadora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 dirty="0"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1735503" y="2671811"/>
        <a:ext cx="15022189" cy="2054319"/>
      </dsp:txXfrm>
    </dsp:sp>
    <dsp:sp modelId="{6480A48F-E528-4829-8D5E-70E40D2D3C99}">
      <dsp:nvSpPr>
        <dsp:cNvPr id="0" name=""/>
        <dsp:cNvSpPr/>
      </dsp:nvSpPr>
      <dsp:spPr>
        <a:xfrm>
          <a:off x="918990" y="2774228"/>
          <a:ext cx="1849485" cy="18494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CF0163-6CC3-4A8A-B8F2-68597E19C622}">
      <dsp:nvSpPr>
        <dsp:cNvPr id="0" name=""/>
        <dsp:cNvSpPr/>
      </dsp:nvSpPr>
      <dsp:spPr>
        <a:xfrm>
          <a:off x="1681388" y="4869584"/>
          <a:ext cx="15130418" cy="2098308"/>
        </a:xfrm>
        <a:prstGeom prst="rect">
          <a:avLst/>
        </a:prstGeom>
        <a:solidFill>
          <a:srgbClr val="CAD51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44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</a:t>
          </a: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Projeto </a:t>
          </a: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conjunto </a:t>
          </a:r>
          <a:r>
            <a:rPr lang="pt-PT" sz="36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IHMT</a:t>
          </a: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-</a:t>
          </a:r>
          <a:r>
            <a:rPr lang="pt-PT" sz="36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ACES</a:t>
          </a: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Amadora-</a:t>
          </a:r>
          <a:r>
            <a:rPr lang="pt-PT" sz="36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AJPAS</a:t>
          </a: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coorte com 420 famílias (1500 indivíduos)  da Amadora das quais 218 são famílias de Imigrantes (92% oriundos da CPLP)</a:t>
          </a:r>
          <a:endParaRPr lang="pt-PT" sz="3600" kern="1200" dirty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1681388" y="4869584"/>
        <a:ext cx="15130418" cy="2098308"/>
      </dsp:txXfrm>
    </dsp:sp>
    <dsp:sp modelId="{6B63FD89-5949-4428-82A6-8CAD1A7B3C94}">
      <dsp:nvSpPr>
        <dsp:cNvPr id="0" name=""/>
        <dsp:cNvSpPr/>
      </dsp:nvSpPr>
      <dsp:spPr>
        <a:xfrm>
          <a:off x="918990" y="4993995"/>
          <a:ext cx="1849485" cy="18494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0583C0-3898-4659-8211-2B89737F9691}">
      <dsp:nvSpPr>
        <dsp:cNvPr id="0" name=""/>
        <dsp:cNvSpPr/>
      </dsp:nvSpPr>
      <dsp:spPr>
        <a:xfrm>
          <a:off x="1323011" y="7179651"/>
          <a:ext cx="15435637" cy="2142310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44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Formação na área da Estatística e Gestão de Informação para médicos de Medicina Geral e Familiar </a:t>
          </a:r>
          <a:endParaRPr lang="pt-PT" sz="3600" kern="1200" dirty="0"/>
        </a:p>
      </dsp:txBody>
      <dsp:txXfrm>
        <a:off x="1323011" y="7179651"/>
        <a:ext cx="15435637" cy="2142310"/>
      </dsp:txXfrm>
    </dsp:sp>
    <dsp:sp modelId="{A3373887-434B-483E-B50C-22120BCB9B95}">
      <dsp:nvSpPr>
        <dsp:cNvPr id="0" name=""/>
        <dsp:cNvSpPr/>
      </dsp:nvSpPr>
      <dsp:spPr>
        <a:xfrm>
          <a:off x="70708" y="7213763"/>
          <a:ext cx="1849485" cy="18494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397E4-0C17-4489-9B04-DDBFCD66C006}">
      <dsp:nvSpPr>
        <dsp:cNvPr id="0" name=""/>
        <dsp:cNvSpPr/>
      </dsp:nvSpPr>
      <dsp:spPr>
        <a:xfrm>
          <a:off x="40243" y="2951"/>
          <a:ext cx="3845431" cy="9450661"/>
        </a:xfrm>
        <a:prstGeom prst="rect">
          <a:avLst/>
        </a:prstGeom>
        <a:solidFill>
          <a:srgbClr val="CAD51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A preocupação em Não Deixar Ninguém para Trás em tempos de pandemia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(ODS)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Importância de se incluir explicitamente os </a:t>
          </a: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/>
            </a:rPr>
            <a:t>imigrantes 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e as suas necessidades nas respostas de saúde publica à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Covid-19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300" kern="1200" dirty="0"/>
        </a:p>
      </dsp:txBody>
      <dsp:txXfrm>
        <a:off x="40243" y="2951"/>
        <a:ext cx="3845431" cy="9450661"/>
      </dsp:txXfrm>
    </dsp:sp>
    <dsp:sp modelId="{1C0EF686-80A7-4BDE-AB35-B23F5870F476}">
      <dsp:nvSpPr>
        <dsp:cNvPr id="0" name=""/>
        <dsp:cNvSpPr/>
      </dsp:nvSpPr>
      <dsp:spPr>
        <a:xfrm>
          <a:off x="3724766" y="0"/>
          <a:ext cx="4043555" cy="945066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Estudo de coorte com 420 famílias da Amadora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As famílias imigrantes têm maior precariedade no emprego, rendimentos medianos inferiores, vivem em casas mais sobrelotadas e têm menores gastos em 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saúde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(Fevereiro 2020)</a:t>
          </a:r>
          <a:endParaRPr lang="pt-PT" sz="3200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/>
            </a:rPr>
            <a:t> </a:t>
          </a:r>
        </a:p>
      </dsp:txBody>
      <dsp:txXfrm>
        <a:off x="3724766" y="0"/>
        <a:ext cx="4043555" cy="9450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BE5C-1944-4C5F-9196-59F9F86AC897}">
      <dsp:nvSpPr>
        <dsp:cNvPr id="0" name=""/>
        <dsp:cNvSpPr/>
      </dsp:nvSpPr>
      <dsp:spPr>
        <a:xfrm>
          <a:off x="-10940874" y="-1659646"/>
          <a:ext cx="12937002" cy="12937002"/>
        </a:xfrm>
        <a:prstGeom prst="blockArc">
          <a:avLst>
            <a:gd name="adj1" fmla="val 18900000"/>
            <a:gd name="adj2" fmla="val 2700000"/>
            <a:gd name="adj3" fmla="val 167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79C09-D1E7-4737-B6F5-D84B449268E1}">
      <dsp:nvSpPr>
        <dsp:cNvPr id="0" name=""/>
        <dsp:cNvSpPr/>
      </dsp:nvSpPr>
      <dsp:spPr>
        <a:xfrm>
          <a:off x="1261588" y="961771"/>
          <a:ext cx="15405874" cy="19235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6811" tIns="58420" rIns="58420" bIns="584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300" kern="1200" dirty="0" smtClean="0">
              <a:latin typeface="Arial Nova Light" panose="020B0304020202020204" pitchFamily="34" charset="0"/>
              <a:ea typeface="+mn-ea"/>
              <a:cs typeface="+mn-cs"/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Inquéritos Telefónicos que cobrem vários tópicos: 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alterações na privação material, rendimento e emprego; dificuldades no confinamento social; dificuldades acrescidas no acesso aos cuidados de saúde</a:t>
          </a:r>
          <a:endParaRPr lang="pt-PT" sz="3200" b="1" kern="1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kern="1200" dirty="0"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1261588" y="961771"/>
        <a:ext cx="15405874" cy="1923542"/>
      </dsp:txXfrm>
    </dsp:sp>
    <dsp:sp modelId="{D1B34FC0-0BFD-4BAD-99E7-C6F31C1F8AB2}">
      <dsp:nvSpPr>
        <dsp:cNvPr id="0" name=""/>
        <dsp:cNvSpPr/>
      </dsp:nvSpPr>
      <dsp:spPr>
        <a:xfrm>
          <a:off x="59374" y="721328"/>
          <a:ext cx="2404427" cy="240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D4D528-5CFE-4AD4-A3F0-F8ED3C8EDD0B}">
      <dsp:nvSpPr>
        <dsp:cNvPr id="0" name=""/>
        <dsp:cNvSpPr/>
      </dsp:nvSpPr>
      <dsp:spPr>
        <a:xfrm>
          <a:off x="1873472" y="3111829"/>
          <a:ext cx="15000064" cy="326571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681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latin typeface="Arial Nova Light" panose="020B0304020202020204" pitchFamily="34" charset="0"/>
            <a:ea typeface="+mn-ea"/>
            <a:cs typeface="+mn-cs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Equipa multidisciplinar da CPLP, coordenada pelo IHMT (M. Rosário </a:t>
          </a: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O Martins</a:t>
          </a: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)</a:t>
          </a:r>
          <a:endParaRPr lang="pt-PT" sz="2800" kern="1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IHMT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1 medica PT; 1 médica do BR; 1 médico da GB, 1 Enfermeira de STP; 1 psicólogo clinico de CV, 1 licenciado ciências médicas de PT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ACES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Amadora: 1 delegado de saúde publica e o coordenador da Unidade de Saúde Publica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AJPAS: </a:t>
          </a:r>
          <a:r>
            <a:rPr lang="pt-PT" sz="3200" b="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2 técnicos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b="1" kern="1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1873472" y="3111829"/>
        <a:ext cx="15000064" cy="3265712"/>
      </dsp:txXfrm>
    </dsp:sp>
    <dsp:sp modelId="{6480A48F-E528-4829-8D5E-70E40D2D3C99}">
      <dsp:nvSpPr>
        <dsp:cNvPr id="0" name=""/>
        <dsp:cNvSpPr/>
      </dsp:nvSpPr>
      <dsp:spPr>
        <a:xfrm>
          <a:off x="758582" y="3606641"/>
          <a:ext cx="2404427" cy="24044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CF0163-6CC3-4A8A-B8F2-68597E19C622}">
      <dsp:nvSpPr>
        <dsp:cNvPr id="0" name=""/>
        <dsp:cNvSpPr/>
      </dsp:nvSpPr>
      <dsp:spPr>
        <a:xfrm>
          <a:off x="1261588" y="6732397"/>
          <a:ext cx="15405874" cy="1923542"/>
        </a:xfrm>
        <a:prstGeom prst="rect">
          <a:avLst/>
        </a:prstGeom>
        <a:solidFill>
          <a:srgbClr val="CAD51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681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Identificação de Dificuldades de Acesso: reportadas ao ACES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Casos Sociais: reportados a AJPAS que contacta a família e propõe soluções</a:t>
          </a:r>
          <a:endParaRPr lang="pt-PT" sz="3200" kern="1200" dirty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1261588" y="6732397"/>
        <a:ext cx="15405874" cy="1923542"/>
      </dsp:txXfrm>
    </dsp:sp>
    <dsp:sp modelId="{6B63FD89-5949-4428-82A6-8CAD1A7B3C94}">
      <dsp:nvSpPr>
        <dsp:cNvPr id="0" name=""/>
        <dsp:cNvSpPr/>
      </dsp:nvSpPr>
      <dsp:spPr>
        <a:xfrm>
          <a:off x="59374" y="6491954"/>
          <a:ext cx="2404427" cy="24044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57237-39AD-4F90-964B-0F13540191F6}">
      <dsp:nvSpPr>
        <dsp:cNvPr id="0" name=""/>
        <dsp:cNvSpPr/>
      </dsp:nvSpPr>
      <dsp:spPr>
        <a:xfrm>
          <a:off x="38" y="530352"/>
          <a:ext cx="5036269" cy="883026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ACESSO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rgbClr val="0070C0"/>
              </a:solidFill>
              <a:latin typeface="Arial Nova Light" panose="020B0304020202020204" pitchFamily="34" charset="0"/>
            </a:rPr>
            <a:t>Famílias Imigrantes mas também as Nativas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b="1" kern="1200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38% dos imigrantes reportaram que alguém da sua família teve que ir às urgências no ultimo mês (25% nativos)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Apenas </a:t>
          </a: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3% dos cuidadores imigrantes refere que deixou de vacinar a sua criança devido à pandemia </a:t>
          </a:r>
          <a:r>
            <a:rPr lang="pt-PT" sz="2800" b="1" kern="1200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 21% dos nativos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9% das famílias imigrantes tiveram dificuldade em ter acesso a medicamentos </a:t>
          </a:r>
          <a:r>
            <a:rPr lang="pt-PT" sz="2800" b="1" kern="1200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 12,5% dos nativos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 pitchFamily="34" charset="0"/>
          </a:endParaRPr>
        </a:p>
      </dsp:txBody>
      <dsp:txXfrm>
        <a:off x="38" y="530352"/>
        <a:ext cx="5036269" cy="8830261"/>
      </dsp:txXfrm>
    </dsp:sp>
    <dsp:sp modelId="{59E397E4-0C17-4489-9B04-DDBFCD66C006}">
      <dsp:nvSpPr>
        <dsp:cNvPr id="0" name=""/>
        <dsp:cNvSpPr/>
      </dsp:nvSpPr>
      <dsp:spPr>
        <a:xfrm>
          <a:off x="6332234" y="457269"/>
          <a:ext cx="4682449" cy="8952263"/>
        </a:xfrm>
        <a:prstGeom prst="rect">
          <a:avLst/>
        </a:prstGeom>
        <a:solidFill>
          <a:srgbClr val="CAD51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PROBLEMAS ECONOMICOS E  SOCIAIS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rgbClr val="0070C0"/>
              </a:solidFill>
              <a:latin typeface="Arial Nova Light" panose="020B0304020202020204" pitchFamily="34" charset="0"/>
            </a:rPr>
            <a:t>Muito mais frequente nas famílias Imigrantes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40% das famílias imigrantes reportam que alguém do seu agregado ficou desempregado (</a:t>
          </a:r>
          <a:r>
            <a:rPr lang="pt-PT" sz="2800" b="1" kern="1200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 4,2% dos nativos)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83% das famílias imigrantes reportam que o rendimento do agregado diminui (</a:t>
          </a:r>
          <a:r>
            <a:rPr lang="pt-PT" sz="2800" b="1" kern="1200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 54,2% nativos)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89% dos entrevistados imigrantes sentiu-se mais preocupado em geral (</a:t>
          </a:r>
          <a:r>
            <a:rPr lang="pt-PT" sz="2800" b="1" kern="1200" dirty="0" err="1" smtClean="0">
              <a:solidFill>
                <a:schemeClr val="bg1"/>
              </a:solidFill>
              <a:latin typeface="Arial Nova Light" panose="020B0304020202020204" pitchFamily="34" charset="0"/>
            </a:rPr>
            <a:t>vs</a:t>
          </a: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 83% dos nativos)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b="1" kern="1200" dirty="0">
            <a:solidFill>
              <a:schemeClr val="bg1"/>
            </a:solidFill>
            <a:latin typeface="Arial Nova Light" panose="020B0304020202020204" pitchFamily="34" charset="0"/>
          </a:endParaRPr>
        </a:p>
      </dsp:txBody>
      <dsp:txXfrm>
        <a:off x="6332234" y="457269"/>
        <a:ext cx="4682449" cy="8952263"/>
      </dsp:txXfrm>
    </dsp:sp>
    <dsp:sp modelId="{1C0EF686-80A7-4BDE-AB35-B23F5870F476}">
      <dsp:nvSpPr>
        <dsp:cNvPr id="0" name=""/>
        <dsp:cNvSpPr/>
      </dsp:nvSpPr>
      <dsp:spPr>
        <a:xfrm>
          <a:off x="11850418" y="852724"/>
          <a:ext cx="3578600" cy="810699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i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i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i="1" kern="1200" dirty="0" smtClean="0">
              <a:solidFill>
                <a:schemeClr val="bg1"/>
              </a:solidFill>
              <a:latin typeface="Arial Nova Light" panose="020B0304020202020204"/>
            </a:rPr>
            <a:t>FAMILIAS QUE REPORTAM TER ESTADO INFECTADAS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  <a:latin typeface="Arial Nova Light" panose="020B0304020202020204"/>
            </a:rPr>
            <a:t>Muito mais reportado nas famílias imigrantes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solidFill>
              <a:schemeClr val="bg1"/>
            </a:solidFill>
            <a:latin typeface="Arial Nova Light" panose="020B0304020202020204"/>
          </a:endParaRPr>
        </a:p>
      </dsp:txBody>
      <dsp:txXfrm>
        <a:off x="11850418" y="852724"/>
        <a:ext cx="3578600" cy="8106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BE5C-1944-4C5F-9196-59F9F86AC897}">
      <dsp:nvSpPr>
        <dsp:cNvPr id="0" name=""/>
        <dsp:cNvSpPr/>
      </dsp:nvSpPr>
      <dsp:spPr>
        <a:xfrm>
          <a:off x="-10867525" y="-1659646"/>
          <a:ext cx="12937002" cy="12937002"/>
        </a:xfrm>
        <a:prstGeom prst="blockArc">
          <a:avLst>
            <a:gd name="adj1" fmla="val 18900000"/>
            <a:gd name="adj2" fmla="val 2700000"/>
            <a:gd name="adj3" fmla="val 167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79C09-D1E7-4737-B6F5-D84B449268E1}">
      <dsp:nvSpPr>
        <dsp:cNvPr id="0" name=""/>
        <dsp:cNvSpPr/>
      </dsp:nvSpPr>
      <dsp:spPr>
        <a:xfrm>
          <a:off x="1270695" y="945728"/>
          <a:ext cx="15405874" cy="19235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6811" tIns="58420" rIns="58420" bIns="584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300" kern="1200" dirty="0" smtClean="0">
              <a:latin typeface="Arial Nova Light" panose="020B0304020202020204" pitchFamily="34" charset="0"/>
              <a:ea typeface="+mn-ea"/>
              <a:cs typeface="+mn-cs"/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Casos reportados ao SNS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1 gravida sem consulta aos 5 meses  (imigrante); diversos pedidos de receitas tanto nos imigrantes como nos nativos</a:t>
          </a:r>
          <a:endParaRPr lang="pt-PT" sz="2800" kern="1200" dirty="0"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1270695" y="945728"/>
        <a:ext cx="15405874" cy="1923542"/>
      </dsp:txXfrm>
    </dsp:sp>
    <dsp:sp modelId="{D1B34FC0-0BFD-4BAD-99E7-C6F31C1F8AB2}">
      <dsp:nvSpPr>
        <dsp:cNvPr id="0" name=""/>
        <dsp:cNvSpPr/>
      </dsp:nvSpPr>
      <dsp:spPr>
        <a:xfrm>
          <a:off x="132724" y="721328"/>
          <a:ext cx="2404427" cy="240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D4D528-5CFE-4AD4-A3F0-F8ED3C8EDD0B}">
      <dsp:nvSpPr>
        <dsp:cNvPr id="0" name=""/>
        <dsp:cNvSpPr/>
      </dsp:nvSpPr>
      <dsp:spPr>
        <a:xfrm>
          <a:off x="2034145" y="3847084"/>
          <a:ext cx="14706666" cy="192354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681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latin typeface="Arial Nova Light" panose="020B0304020202020204" pitchFamily="34" charset="0"/>
            <a:ea typeface="+mn-ea"/>
            <a:cs typeface="+mn-cs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Casos reportados à AJPAS (problemas sociais graves): 13 de imigrantes CPLP (20% dos entrevistados) ; 2 de nativos</a:t>
          </a:r>
          <a:endParaRPr lang="pt-PT" sz="3200" kern="1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kern="1200" dirty="0"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2034145" y="3847084"/>
        <a:ext cx="14706666" cy="1923542"/>
      </dsp:txXfrm>
    </dsp:sp>
    <dsp:sp modelId="{6480A48F-E528-4829-8D5E-70E40D2D3C99}">
      <dsp:nvSpPr>
        <dsp:cNvPr id="0" name=""/>
        <dsp:cNvSpPr/>
      </dsp:nvSpPr>
      <dsp:spPr>
        <a:xfrm>
          <a:off x="831931" y="3606641"/>
          <a:ext cx="2404427" cy="24044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CF0163-6CC3-4A8A-B8F2-68597E19C622}">
      <dsp:nvSpPr>
        <dsp:cNvPr id="0" name=""/>
        <dsp:cNvSpPr/>
      </dsp:nvSpPr>
      <dsp:spPr>
        <a:xfrm>
          <a:off x="1334938" y="6732397"/>
          <a:ext cx="15405874" cy="1923542"/>
        </a:xfrm>
        <a:prstGeom prst="rect">
          <a:avLst/>
        </a:prstGeom>
        <a:solidFill>
          <a:srgbClr val="CAD51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681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Muitos Imigrantes que precisam de ir ao SEF e não estão a conseguir fazer a marcação</a:t>
          </a:r>
          <a:endParaRPr lang="pt-PT" sz="3200" kern="1200" dirty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1334938" y="6732397"/>
        <a:ext cx="15405874" cy="1923542"/>
      </dsp:txXfrm>
    </dsp:sp>
    <dsp:sp modelId="{6B63FD89-5949-4428-82A6-8CAD1A7B3C94}">
      <dsp:nvSpPr>
        <dsp:cNvPr id="0" name=""/>
        <dsp:cNvSpPr/>
      </dsp:nvSpPr>
      <dsp:spPr>
        <a:xfrm>
          <a:off x="132724" y="6491954"/>
          <a:ext cx="2404427" cy="24044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57237-39AD-4F90-964B-0F13540191F6}">
      <dsp:nvSpPr>
        <dsp:cNvPr id="0" name=""/>
        <dsp:cNvSpPr/>
      </dsp:nvSpPr>
      <dsp:spPr>
        <a:xfrm>
          <a:off x="663041" y="9497"/>
          <a:ext cx="4561079" cy="97570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Realização de Inquéritos Epidemiológicos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b="1" kern="1200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</a:rPr>
            <a:t>9 médicos da CPLP e 3 médicos portugueses alunos de Mestrado e Doutoramento do IHMT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b="1" kern="1200" dirty="0" smtClean="0">
            <a:solidFill>
              <a:schemeClr val="bg1"/>
            </a:solidFill>
            <a:latin typeface="Arial Nova Light" panose="020B0304020202020204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>
            <a:solidFill>
              <a:schemeClr val="bg1"/>
            </a:solidFill>
          </a:endParaRPr>
        </a:p>
      </dsp:txBody>
      <dsp:txXfrm>
        <a:off x="663041" y="9497"/>
        <a:ext cx="4561079" cy="9757001"/>
      </dsp:txXfrm>
    </dsp:sp>
    <dsp:sp modelId="{59E397E4-0C17-4489-9B04-DDBFCD66C006}">
      <dsp:nvSpPr>
        <dsp:cNvPr id="0" name=""/>
        <dsp:cNvSpPr/>
      </dsp:nvSpPr>
      <dsp:spPr>
        <a:xfrm>
          <a:off x="6872448" y="9497"/>
          <a:ext cx="4027792" cy="9757001"/>
        </a:xfrm>
        <a:prstGeom prst="rect">
          <a:avLst/>
        </a:prstGeom>
        <a:solidFill>
          <a:srgbClr val="CAD51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/>
            </a:rPr>
            <a:t>Verificação da qualidade da Informação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/>
            </a:rPr>
            <a:t>13 investigadores da área da saúde com doutoramento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kern="1200" dirty="0" smtClean="0">
            <a:solidFill>
              <a:schemeClr val="bg1"/>
            </a:solidFill>
            <a:latin typeface="Arial Nova Light" panose="020B030402020202020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300" kern="1200" dirty="0"/>
        </a:p>
      </dsp:txBody>
      <dsp:txXfrm>
        <a:off x="6872448" y="9497"/>
        <a:ext cx="4027792" cy="9757001"/>
      </dsp:txXfrm>
    </dsp:sp>
    <dsp:sp modelId="{1C0EF686-80A7-4BDE-AB35-B23F5870F476}">
      <dsp:nvSpPr>
        <dsp:cNvPr id="0" name=""/>
        <dsp:cNvSpPr/>
      </dsp:nvSpPr>
      <dsp:spPr>
        <a:xfrm>
          <a:off x="11783771" y="9497"/>
          <a:ext cx="4174625" cy="975700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/>
            </a:rPr>
            <a:t>Integração em equipas multidisciplinares para levantamentos no terreno em conjunto com os centros de saúde, camara e proteção civil </a:t>
          </a:r>
          <a:endParaRPr lang="pt-PT" sz="3200" kern="1200" dirty="0" smtClean="0">
            <a:solidFill>
              <a:schemeClr val="bg1"/>
            </a:solidFill>
            <a:latin typeface="Arial Nova Light" panose="020B0304020202020204"/>
          </a:endParaRPr>
        </a:p>
      </dsp:txBody>
      <dsp:txXfrm>
        <a:off x="11783771" y="9497"/>
        <a:ext cx="4174625" cy="97570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BE5C-1944-4C5F-9196-59F9F86AC897}">
      <dsp:nvSpPr>
        <dsp:cNvPr id="0" name=""/>
        <dsp:cNvSpPr/>
      </dsp:nvSpPr>
      <dsp:spPr>
        <a:xfrm>
          <a:off x="-10867525" y="-1659646"/>
          <a:ext cx="12937002" cy="12937002"/>
        </a:xfrm>
        <a:prstGeom prst="blockArc">
          <a:avLst>
            <a:gd name="adj1" fmla="val 18900000"/>
            <a:gd name="adj2" fmla="val 2700000"/>
            <a:gd name="adj3" fmla="val 167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79C09-D1E7-4737-B6F5-D84B449268E1}">
      <dsp:nvSpPr>
        <dsp:cNvPr id="0" name=""/>
        <dsp:cNvSpPr/>
      </dsp:nvSpPr>
      <dsp:spPr>
        <a:xfrm>
          <a:off x="1334938" y="961771"/>
          <a:ext cx="15405874" cy="19235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6811" tIns="58420" rIns="58420" bIns="584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300" kern="1200" dirty="0" smtClean="0">
              <a:latin typeface="Arial Nova Light" panose="020B0304020202020204" pitchFamily="34" charset="0"/>
              <a:ea typeface="+mn-ea"/>
              <a:cs typeface="+mn-cs"/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No SNS/cuidados de saúde primários 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definir respostas mais adequadas ao contexto local nomeadamente dirigidas a população imigrante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kern="1200" dirty="0"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1334938" y="961771"/>
        <a:ext cx="15405874" cy="1923542"/>
      </dsp:txXfrm>
    </dsp:sp>
    <dsp:sp modelId="{D1B34FC0-0BFD-4BAD-99E7-C6F31C1F8AB2}">
      <dsp:nvSpPr>
        <dsp:cNvPr id="0" name=""/>
        <dsp:cNvSpPr/>
      </dsp:nvSpPr>
      <dsp:spPr>
        <a:xfrm>
          <a:off x="132724" y="721328"/>
          <a:ext cx="2404427" cy="240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D4D528-5CFE-4AD4-A3F0-F8ED3C8EDD0B}">
      <dsp:nvSpPr>
        <dsp:cNvPr id="0" name=""/>
        <dsp:cNvSpPr/>
      </dsp:nvSpPr>
      <dsp:spPr>
        <a:xfrm>
          <a:off x="2034145" y="3294902"/>
          <a:ext cx="14706666" cy="302790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681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b="1" kern="1200" dirty="0" smtClean="0">
            <a:latin typeface="Arial Nova Light" panose="020B0304020202020204" pitchFamily="34" charset="0"/>
            <a:ea typeface="+mn-ea"/>
            <a:cs typeface="+mn-cs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Na população/comunidade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</a:t>
          </a:r>
          <a:endParaRPr lang="pt-PT" sz="3200" kern="1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Curto prazo: intervenções 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mais atempadas e dirigidas à população imigrante</a:t>
          </a: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– </a:t>
          </a: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ONG-AJPAS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Médio e longo-prazo: </a:t>
          </a:r>
          <a:r>
            <a:rPr lang="pt-PT" sz="3200" b="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impacto da crise covid19 na saúde das </a:t>
          </a:r>
          <a:r>
            <a:rPr lang="pt-PT" sz="3200" b="0" kern="1200" dirty="0" err="1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familias</a:t>
          </a:r>
          <a:r>
            <a:rPr lang="pt-PT" sz="3200" b="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 imigrantes e nativas da Amadora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200" b="1" kern="1200" dirty="0" smtClean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kern="1200" dirty="0"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2034145" y="3294902"/>
        <a:ext cx="14706666" cy="3027905"/>
      </dsp:txXfrm>
    </dsp:sp>
    <dsp:sp modelId="{6480A48F-E528-4829-8D5E-70E40D2D3C99}">
      <dsp:nvSpPr>
        <dsp:cNvPr id="0" name=""/>
        <dsp:cNvSpPr/>
      </dsp:nvSpPr>
      <dsp:spPr>
        <a:xfrm>
          <a:off x="831931" y="3606641"/>
          <a:ext cx="2404427" cy="24044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CF0163-6CC3-4A8A-B8F2-68597E19C622}">
      <dsp:nvSpPr>
        <dsp:cNvPr id="0" name=""/>
        <dsp:cNvSpPr/>
      </dsp:nvSpPr>
      <dsp:spPr>
        <a:xfrm>
          <a:off x="1334938" y="6732397"/>
          <a:ext cx="15405874" cy="1923542"/>
        </a:xfrm>
        <a:prstGeom prst="rect">
          <a:avLst/>
        </a:prstGeom>
        <a:solidFill>
          <a:srgbClr val="CAD51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681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Na sociedade</a:t>
          </a:r>
          <a:r>
            <a:rPr lang="pt-PT" sz="3200" kern="1200" dirty="0" smtClean="0">
              <a:solidFill>
                <a:schemeClr val="bg1"/>
              </a:solidFill>
              <a:latin typeface="Arial Nova Light" panose="020B0304020202020204" pitchFamily="34" charset="0"/>
              <a:ea typeface="+mn-ea"/>
              <a:cs typeface="+mn-cs"/>
            </a:rPr>
            <a:t>: Voluntariado para realizar Inquéritos Epidemiológicos, verificação de informação  em parceria com a Unidade e Saúde Publica do ACES Amadora</a:t>
          </a:r>
          <a:endParaRPr lang="pt-PT" sz="3200" kern="1200" dirty="0">
            <a:solidFill>
              <a:schemeClr val="bg1"/>
            </a:solidFill>
            <a:latin typeface="Arial Nova Light" panose="020B0304020202020204" pitchFamily="34" charset="0"/>
            <a:ea typeface="+mn-ea"/>
            <a:cs typeface="+mn-cs"/>
          </a:endParaRPr>
        </a:p>
      </dsp:txBody>
      <dsp:txXfrm>
        <a:off x="1334938" y="6732397"/>
        <a:ext cx="15405874" cy="1923542"/>
      </dsp:txXfrm>
    </dsp:sp>
    <dsp:sp modelId="{6B63FD89-5949-4428-82A6-8CAD1A7B3C94}">
      <dsp:nvSpPr>
        <dsp:cNvPr id="0" name=""/>
        <dsp:cNvSpPr/>
      </dsp:nvSpPr>
      <dsp:spPr>
        <a:xfrm>
          <a:off x="132724" y="6491954"/>
          <a:ext cx="2404427" cy="24044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8A7A-C147-44B1-9B37-F8ED5CC374E3}" type="datetimeFigureOut">
              <a:rPr lang="pt-PT" smtClean="0"/>
              <a:t>05/07/2020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CC0E-2E6B-461E-8726-16014510AA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26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744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263" y="0"/>
            <a:ext cx="2945802" cy="49744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526A72BE-7885-4D00-AAF6-92A85318D6E3}" type="datetimeFigureOut">
              <a:rPr lang="pt-PT" smtClean="0"/>
              <a:t>05/07/2020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467" tIns="23733" rIns="47467" bIns="23733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554" y="4776604"/>
            <a:ext cx="5438569" cy="3909902"/>
          </a:xfrm>
          <a:prstGeom prst="rect">
            <a:avLst/>
          </a:prstGeom>
        </p:spPr>
        <p:txBody>
          <a:bodyPr vert="horz" lIns="47467" tIns="23733" rIns="47467" bIns="23733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9194"/>
            <a:ext cx="2945802" cy="497446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263" y="9429194"/>
            <a:ext cx="2945802" cy="497446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2BA5DD4D-7ADD-47C5-A2CA-BB7AA9C627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304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Quando surgiu o</a:t>
            </a:r>
            <a:r>
              <a:rPr lang="pt-PT" baseline="0" dirty="0" smtClean="0"/>
              <a:t> coronavírus este era o contexto relativamente ao nosso papel nos cuidados de saúde primários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DD4D-7ADD-47C5-A2CA-BB7AA9C6274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2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Sendo a Amadora um</a:t>
            </a:r>
            <a:r>
              <a:rPr lang="pt-PT" baseline="0" dirty="0" smtClean="0"/>
              <a:t> dos Concelhos com evolução menos favorável e tendo nós os contactos estas 420 famílias, e relação privilegiada com o ACES, iniciamos um estudo (financiado pela FCT) sobre as </a:t>
            </a:r>
            <a:r>
              <a:rPr lang="pt-PT" sz="1200" dirty="0" smtClean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rPr>
              <a:t>dinâmicas socioeconómicas,</a:t>
            </a:r>
            <a:r>
              <a:rPr lang="pt-PT" sz="1200" baseline="0" dirty="0" smtClean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rPr>
              <a:t> as preocupações e </a:t>
            </a:r>
            <a:r>
              <a:rPr lang="pt-PT" sz="1200" dirty="0" smtClean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rPr>
              <a:t>as dificuldades no acesso aos cuidados de saúde destas </a:t>
            </a:r>
            <a:r>
              <a:rPr lang="pt-PT" sz="1200" dirty="0" err="1" smtClean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rPr>
              <a:t>familias</a:t>
            </a:r>
            <a:endParaRPr lang="pt-PT" dirty="0" smtClean="0"/>
          </a:p>
          <a:p>
            <a:r>
              <a:rPr lang="pt-PT" baseline="0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DD4D-7ADD-47C5-A2CA-BB7AA9C6274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902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DD4D-7ADD-47C5-A2CA-BB7AA9C6274A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448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DD4D-7ADD-47C5-A2CA-BB7AA9C6274A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629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9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4000"/>
            </a:lvl1pPr>
            <a:lvl2pPr marL="753923" indent="0" algn="ctr">
              <a:buNone/>
              <a:defRPr sz="3300"/>
            </a:lvl2pPr>
            <a:lvl3pPr marL="1507846" indent="0" algn="ctr">
              <a:buNone/>
              <a:defRPr sz="3000"/>
            </a:lvl3pPr>
            <a:lvl4pPr marL="2261768" indent="0" algn="ctr">
              <a:buNone/>
              <a:defRPr sz="2600"/>
            </a:lvl4pPr>
            <a:lvl5pPr marL="3015691" indent="0" algn="ctr">
              <a:buNone/>
              <a:defRPr sz="2600"/>
            </a:lvl5pPr>
            <a:lvl6pPr marL="3769614" indent="0" algn="ctr">
              <a:buNone/>
              <a:defRPr sz="2600"/>
            </a:lvl6pPr>
            <a:lvl7pPr marL="4523537" indent="0" algn="ctr">
              <a:buNone/>
              <a:defRPr sz="2600"/>
            </a:lvl7pPr>
            <a:lvl8pPr marL="5277460" indent="0" algn="ctr">
              <a:buNone/>
              <a:defRPr sz="2600"/>
            </a:lvl8pPr>
            <a:lvl9pPr marL="6031382" indent="0" algn="ctr">
              <a:buNone/>
              <a:defRPr sz="2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6657-32B9-4787-AE60-E2FBC0B0D261}" type="datetime1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34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01F-FC4E-43D6-96C8-01C25DC82321}" type="datetime1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07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F5E0-CCB8-4FF2-9A85-9166E8E08954}" type="datetime1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60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A8C2-AD20-42B9-9766-34C16486DF74}" type="datetime1">
              <a:rPr lang="en-US" smtClean="0"/>
              <a:t>7/5/2020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198520" y="10689918"/>
            <a:ext cx="4523423" cy="60211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2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3013" y="1851025"/>
            <a:ext cx="15078075" cy="3937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3013" y="5940425"/>
            <a:ext cx="15078075" cy="27305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126F-4464-4464-9633-1BFBAC8575B2}" type="datetime1">
              <a:rPr lang="en-US" smtClean="0"/>
              <a:t>7/5/2020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00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AD75-C084-48A7-A631-78A51D4830B1}" type="datetime1">
              <a:rPr lang="en-US" smtClean="0"/>
              <a:t>7/5/2020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91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819400"/>
            <a:ext cx="17340263" cy="47037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71600" y="7567613"/>
            <a:ext cx="17340263" cy="24749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A483-55B0-4585-9018-411EA56C3A97}" type="datetime1">
              <a:rPr lang="en-US" smtClean="0"/>
              <a:t>7/5/2020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48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382713" y="3009900"/>
            <a:ext cx="8593137" cy="71770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0128250" y="3009900"/>
            <a:ext cx="8593138" cy="71770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24E-76E0-4A72-926F-3BE02EEC3E1F}" type="datetime1">
              <a:rPr lang="en-US" smtClean="0"/>
              <a:t>7/5/2020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3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300" y="601663"/>
            <a:ext cx="17340263" cy="218598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84300" y="2771775"/>
            <a:ext cx="8505825" cy="1358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384300" y="4130675"/>
            <a:ext cx="8505825" cy="6076950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10177463" y="2771775"/>
            <a:ext cx="8547100" cy="1358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10177463" y="4130675"/>
            <a:ext cx="8547100" cy="6076950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D9F-ACE0-46D8-95F2-89B0B6B22636}" type="datetime1">
              <a:rPr lang="en-US" smtClean="0"/>
              <a:t>7/5/2020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DDBD-3CC3-4894-AAD9-CCA5219434E2}" type="datetime1">
              <a:rPr lang="en-US" smtClean="0"/>
              <a:t>7/5/2020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36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CF0E-208F-4D95-9312-ABB8299C7B09}" type="datetime1">
              <a:rPr lang="en-US" smtClean="0"/>
              <a:t>7/5/2020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74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B5FD-133C-4568-88DC-9E263EB586FE}" type="datetime1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703773"/>
            <a:ext cx="4523423" cy="602118"/>
          </a:xfrm>
        </p:spPr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61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300" y="754063"/>
            <a:ext cx="6484938" cy="2638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547100" y="1628775"/>
            <a:ext cx="10177463" cy="8035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84300" y="3392488"/>
            <a:ext cx="6484938" cy="6286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2538-F335-420F-8679-E086195CB373}" type="datetime1">
              <a:rPr lang="en-US" smtClean="0"/>
              <a:t>7/5/2020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23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300" y="754063"/>
            <a:ext cx="6484938" cy="2638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547100" y="1628775"/>
            <a:ext cx="10177463" cy="803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84300" y="3392488"/>
            <a:ext cx="6484938" cy="6286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B838-2A7A-474F-9944-4F992980C339}" type="datetime1">
              <a:rPr lang="en-US" smtClean="0"/>
              <a:t>7/5/2020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881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27F-B381-4FA6-A15B-615DA943A0B2}" type="datetime1">
              <a:rPr lang="en-US" smtClean="0"/>
              <a:t>7/5/2020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8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4387513" y="601663"/>
            <a:ext cx="4333875" cy="95853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382713" y="601663"/>
            <a:ext cx="12852400" cy="9585325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F865-AB0F-407F-9C34-A86BA2175F6E}" type="datetime1">
              <a:rPr lang="en-US" smtClean="0"/>
              <a:t>7/5/2020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EAE6-6E5B-4ECE-A243-2B990F5BF0C6}" type="datetime1">
              <a:rPr lang="en-US" smtClean="0"/>
              <a:t>7/5/2020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77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9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BAE9-4122-4CDE-A092-B06F9DF66DE9}" type="datetime1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F6E-61EB-4876-A889-EDFC355C0E96}" type="datetime1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38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3923" indent="0">
              <a:buNone/>
              <a:defRPr sz="3300" b="1"/>
            </a:lvl2pPr>
            <a:lvl3pPr marL="1507846" indent="0">
              <a:buNone/>
              <a:defRPr sz="3000" b="1"/>
            </a:lvl3pPr>
            <a:lvl4pPr marL="2261768" indent="0">
              <a:buNone/>
              <a:defRPr sz="2600" b="1"/>
            </a:lvl4pPr>
            <a:lvl5pPr marL="3015691" indent="0">
              <a:buNone/>
              <a:defRPr sz="2600" b="1"/>
            </a:lvl5pPr>
            <a:lvl6pPr marL="3769614" indent="0">
              <a:buNone/>
              <a:defRPr sz="2600" b="1"/>
            </a:lvl6pPr>
            <a:lvl7pPr marL="4523537" indent="0">
              <a:buNone/>
              <a:defRPr sz="2600" b="1"/>
            </a:lvl7pPr>
            <a:lvl8pPr marL="5277460" indent="0">
              <a:buNone/>
              <a:defRPr sz="2600" b="1"/>
            </a:lvl8pPr>
            <a:lvl9pPr marL="6031382" indent="0">
              <a:buNone/>
              <a:defRPr sz="2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3923" indent="0">
              <a:buNone/>
              <a:defRPr sz="3300" b="1"/>
            </a:lvl2pPr>
            <a:lvl3pPr marL="1507846" indent="0">
              <a:buNone/>
              <a:defRPr sz="3000" b="1"/>
            </a:lvl3pPr>
            <a:lvl4pPr marL="2261768" indent="0">
              <a:buNone/>
              <a:defRPr sz="2600" b="1"/>
            </a:lvl4pPr>
            <a:lvl5pPr marL="3015691" indent="0">
              <a:buNone/>
              <a:defRPr sz="2600" b="1"/>
            </a:lvl5pPr>
            <a:lvl6pPr marL="3769614" indent="0">
              <a:buNone/>
              <a:defRPr sz="2600" b="1"/>
            </a:lvl6pPr>
            <a:lvl7pPr marL="4523537" indent="0">
              <a:buNone/>
              <a:defRPr sz="2600" b="1"/>
            </a:lvl7pPr>
            <a:lvl8pPr marL="5277460" indent="0">
              <a:buNone/>
              <a:defRPr sz="2600" b="1"/>
            </a:lvl8pPr>
            <a:lvl9pPr marL="6031382" indent="0">
              <a:buNone/>
              <a:defRPr sz="2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14BA-3840-49D3-AF95-A1CEFAFF7BE5}" type="datetime1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7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C943-B290-42EA-90A8-BC14480DB896}" type="datetime1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1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77E8-7255-4218-A48C-F217934594A9}" type="datetime1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22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00"/>
            </a:lvl1pPr>
            <a:lvl2pPr marL="753923" indent="0">
              <a:buNone/>
              <a:defRPr sz="2300"/>
            </a:lvl2pPr>
            <a:lvl3pPr marL="1507846" indent="0">
              <a:buNone/>
              <a:defRPr sz="2000"/>
            </a:lvl3pPr>
            <a:lvl4pPr marL="2261768" indent="0">
              <a:buNone/>
              <a:defRPr sz="1600"/>
            </a:lvl4pPr>
            <a:lvl5pPr marL="3015691" indent="0">
              <a:buNone/>
              <a:defRPr sz="1600"/>
            </a:lvl5pPr>
            <a:lvl6pPr marL="3769614" indent="0">
              <a:buNone/>
              <a:defRPr sz="1600"/>
            </a:lvl6pPr>
            <a:lvl7pPr marL="4523537" indent="0">
              <a:buNone/>
              <a:defRPr sz="1600"/>
            </a:lvl7pPr>
            <a:lvl8pPr marL="5277460" indent="0">
              <a:buNone/>
              <a:defRPr sz="1600"/>
            </a:lvl8pPr>
            <a:lvl9pPr marL="6031382" indent="0">
              <a:buNone/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DA62-738E-4A60-A390-03E93AD66342}" type="datetime1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38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300"/>
            </a:lvl1pPr>
            <a:lvl2pPr marL="753923" indent="0">
              <a:buNone/>
              <a:defRPr sz="4600"/>
            </a:lvl2pPr>
            <a:lvl3pPr marL="1507846" indent="0">
              <a:buNone/>
              <a:defRPr sz="4000"/>
            </a:lvl3pPr>
            <a:lvl4pPr marL="2261768" indent="0">
              <a:buNone/>
              <a:defRPr sz="3300"/>
            </a:lvl4pPr>
            <a:lvl5pPr marL="3015691" indent="0">
              <a:buNone/>
              <a:defRPr sz="3300"/>
            </a:lvl5pPr>
            <a:lvl6pPr marL="3769614" indent="0">
              <a:buNone/>
              <a:defRPr sz="3300"/>
            </a:lvl6pPr>
            <a:lvl7pPr marL="4523537" indent="0">
              <a:buNone/>
              <a:defRPr sz="3300"/>
            </a:lvl7pPr>
            <a:lvl8pPr marL="5277460" indent="0">
              <a:buNone/>
              <a:defRPr sz="3300"/>
            </a:lvl8pPr>
            <a:lvl9pPr marL="6031382" indent="0">
              <a:buNone/>
              <a:defRPr sz="33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00"/>
            </a:lvl1pPr>
            <a:lvl2pPr marL="753923" indent="0">
              <a:buNone/>
              <a:defRPr sz="2300"/>
            </a:lvl2pPr>
            <a:lvl3pPr marL="1507846" indent="0">
              <a:buNone/>
              <a:defRPr sz="2000"/>
            </a:lvl3pPr>
            <a:lvl4pPr marL="2261768" indent="0">
              <a:buNone/>
              <a:defRPr sz="1600"/>
            </a:lvl4pPr>
            <a:lvl5pPr marL="3015691" indent="0">
              <a:buNone/>
              <a:defRPr sz="1600"/>
            </a:lvl5pPr>
            <a:lvl6pPr marL="3769614" indent="0">
              <a:buNone/>
              <a:defRPr sz="1600"/>
            </a:lvl6pPr>
            <a:lvl7pPr marL="4523537" indent="0">
              <a:buNone/>
              <a:defRPr sz="1600"/>
            </a:lvl7pPr>
            <a:lvl8pPr marL="5277460" indent="0">
              <a:buNone/>
              <a:defRPr sz="1600"/>
            </a:lvl8pPr>
            <a:lvl9pPr marL="6031382" indent="0">
              <a:buNone/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0E00-7178-4B82-9986-003649540F80}" type="datetime1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4C1E-5F02-400B-B9D2-A5359005CBC9}" type="datetime1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28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38675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B938-EA09-4CB8-B063-C96274A2BD13}" type="datetime1">
              <a:rPr lang="en-US" smtClean="0"/>
              <a:t>7/5/2020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4198600" y="10703943"/>
            <a:ext cx="45227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C4FA-3D4F-48A1-89A3-BB0660D9DB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334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cid:13f13cbd-b655-46b4-939d-99ab22371326@eurprd09.prod.outlook.com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16432" y="3435052"/>
            <a:ext cx="8472608" cy="173701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algn="ctr"/>
            <a:r>
              <a:rPr lang="pt-PT" sz="2800" dirty="0">
                <a:latin typeface="Arial Nova Light" panose="020B0304020202020204" pitchFamily="34" charset="0"/>
              </a:rPr>
              <a:t>Resposta a COVID num contexto de desigualdades em saúde: dinâmicas económicas e sociais, preocupações e dificuldades de acesso aos cuidados de saúde das famílias imigrantes da Amadora</a:t>
            </a:r>
          </a:p>
        </p:txBody>
      </p:sp>
      <p:sp>
        <p:nvSpPr>
          <p:cNvPr id="4" name="object 4"/>
          <p:cNvSpPr/>
          <p:nvPr/>
        </p:nvSpPr>
        <p:spPr>
          <a:xfrm>
            <a:off x="9389383" y="3489742"/>
            <a:ext cx="632022" cy="632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03072" y="2424214"/>
            <a:ext cx="8057678" cy="62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F4B1082-3A39-47EE-8460-F0C327CA89C6}"/>
              </a:ext>
            </a:extLst>
          </p:cNvPr>
          <p:cNvSpPr>
            <a:spLocks noGrp="1"/>
          </p:cNvSpPr>
          <p:nvPr/>
        </p:nvSpPr>
        <p:spPr>
          <a:xfrm>
            <a:off x="8810930" y="1145944"/>
            <a:ext cx="10939563" cy="181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rgbClr val="4F6128"/>
                </a:solidFill>
                <a:cs typeface="Arial"/>
              </a:rPr>
              <a:t>	</a:t>
            </a:r>
          </a:p>
          <a:p>
            <a:r>
              <a:rPr lang="pt-P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/>
                <a:cs typeface="Arial"/>
              </a:rPr>
              <a:t>INSTITUTO DE HIGIENE E MEDICINA TROPICAL</a:t>
            </a:r>
          </a:p>
          <a:p>
            <a:endParaRPr lang="pt-PT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/>
              <a:cs typeface="Arial"/>
            </a:endParaRPr>
          </a:p>
          <a:p>
            <a:r>
              <a:rPr lang="pt-PT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/>
                <a:cs typeface="Arial"/>
              </a:rPr>
              <a:t>	</a:t>
            </a:r>
            <a:r>
              <a:rPr lang="pt-P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/>
                <a:cs typeface="Arial"/>
              </a:rPr>
              <a:t>GLOBAL HEALTH AND TROPICAL MEDICINE</a:t>
            </a:r>
          </a:p>
          <a:p>
            <a:pPr algn="l"/>
            <a:endParaRPr lang="pt-PT" sz="3600" b="1" dirty="0" smtClean="0">
              <a:solidFill>
                <a:srgbClr val="4F6128"/>
              </a:solidFill>
              <a:cs typeface="Arial"/>
            </a:endParaRPr>
          </a:p>
          <a:p>
            <a:pPr algn="l"/>
            <a:r>
              <a:rPr lang="pt-PT" sz="3600" b="1" dirty="0">
                <a:solidFill>
                  <a:srgbClr val="4F6128"/>
                </a:solidFill>
                <a:cs typeface="Arial"/>
              </a:rPr>
              <a:t> </a:t>
            </a:r>
            <a:r>
              <a:rPr lang="pt-PT" sz="3600" b="1" dirty="0" smtClean="0">
                <a:solidFill>
                  <a:srgbClr val="4F6128"/>
                </a:solidFill>
                <a:cs typeface="Arial"/>
              </a:rPr>
              <a:t>         </a:t>
            </a:r>
            <a:endParaRPr lang="pt-PT" sz="3600" b="1" dirty="0">
              <a:solidFill>
                <a:srgbClr val="4F6128"/>
              </a:solidFill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238" y="9917568"/>
            <a:ext cx="3897667" cy="129293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63014" y="5308600"/>
            <a:ext cx="105874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000" b="1" cap="all" dirty="0" smtClean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r>
              <a:rPr lang="pt-PT" sz="2800" b="1" cap="all" dirty="0" smtClean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Grupo de Investigação: saúde das populações, politicas e serviços</a:t>
            </a:r>
          </a:p>
          <a:p>
            <a:endParaRPr lang="pt-PT" sz="2800" b="1" cap="all" dirty="0" smtClean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r>
              <a:rPr lang="pt-PT" sz="2800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Objetivo: melhorar a saúde e o bem-estar das populações, promovendo a Cobertura Universal de Saúde, nomeadamente nas populações migrantes</a:t>
            </a:r>
          </a:p>
          <a:p>
            <a:pPr algn="ctr"/>
            <a:endParaRPr lang="pt-PT" sz="2800" dirty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pPr algn="ctr"/>
            <a:endParaRPr lang="pt-PT" sz="2800" dirty="0" smtClean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Resposta à </a:t>
            </a:r>
            <a:r>
              <a:rPr lang="pt-PT" sz="2000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COVID-19  </a:t>
            </a:r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num contexto de desigualdades em saúde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Reunião RINSP-CPLP, Lisboa, 6 julho 2020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</p:txBody>
      </p:sp>
      <p:pic>
        <p:nvPicPr>
          <p:cNvPr id="9" name="Imagem 8" descr="C:\Users\MRFOM\AppData\Local\Microsoft\Windows\INetCache\Content.Outlook\8Y04KQ49\logo-vectorial---AJPAS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091" y="10080258"/>
            <a:ext cx="1329494" cy="93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 rotWithShape="1">
          <a:blip r:embed="rId7"/>
          <a:srcRect l="10583" t="12542" r="65781" b="77216"/>
          <a:stretch/>
        </p:blipFill>
        <p:spPr bwMode="auto">
          <a:xfrm>
            <a:off x="13454585" y="10204480"/>
            <a:ext cx="1517253" cy="606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05693" y="1406380"/>
            <a:ext cx="17339786" cy="7175679"/>
          </a:xfrm>
        </p:spPr>
        <p:txBody>
          <a:bodyPr/>
          <a:lstStyle/>
          <a:p>
            <a:r>
              <a:rPr lang="pt-PT" dirty="0" smtClean="0"/>
              <a:t>Equipa de Investigação</a:t>
            </a:r>
          </a:p>
          <a:p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PT" smtClean="0"/>
              <a:t>10</a:t>
            </a:fld>
            <a:endParaRPr lang="pt-PT"/>
          </a:p>
        </p:txBody>
      </p:sp>
      <p:pic>
        <p:nvPicPr>
          <p:cNvPr id="5" name="Imagem 4"/>
          <p:cNvPicPr/>
          <p:nvPr/>
        </p:nvPicPr>
        <p:blipFill rotWithShape="1">
          <a:blip r:embed="rId3"/>
          <a:srcRect l="37607" t="41031" r="39744" b="36526"/>
          <a:stretch/>
        </p:blipFill>
        <p:spPr bwMode="auto">
          <a:xfrm>
            <a:off x="1700463" y="6561221"/>
            <a:ext cx="3192379" cy="1860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4"/>
          <a:srcRect l="12607" t="10453" r="12286" b="38999"/>
          <a:stretch/>
        </p:blipFill>
        <p:spPr bwMode="auto">
          <a:xfrm>
            <a:off x="1700463" y="2694606"/>
            <a:ext cx="9480883" cy="3866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4"/>
          <a:srcRect l="37180" t="61004" r="37393" b="12580"/>
          <a:stretch/>
        </p:blipFill>
        <p:spPr bwMode="auto">
          <a:xfrm>
            <a:off x="8021053" y="6561221"/>
            <a:ext cx="3160293" cy="2101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 descr="cid:13f13cbd-b655-46b4-939d-99ab22371326@eurprd09.prod.outlook.com"/>
          <p:cNvPicPr/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1" b="17991"/>
          <a:stretch/>
        </p:blipFill>
        <p:spPr bwMode="auto">
          <a:xfrm>
            <a:off x="4935398" y="6561221"/>
            <a:ext cx="3043099" cy="2020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/>
          <p:nvPr/>
        </p:nvPicPr>
        <p:blipFill rotWithShape="1">
          <a:blip r:embed="rId7"/>
          <a:srcRect l="33984" t="13587" r="41551" b="10744"/>
          <a:stretch/>
        </p:blipFill>
        <p:spPr bwMode="auto">
          <a:xfrm>
            <a:off x="12249827" y="67891"/>
            <a:ext cx="6651812" cy="10936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15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Posição de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943777"/>
              </p:ext>
            </p:extLst>
          </p:nvPr>
        </p:nvGraphicFramePr>
        <p:xfrm>
          <a:off x="1657668" y="1691640"/>
          <a:ext cx="16873537" cy="961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627120" y="792480"/>
            <a:ext cx="1193372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CONTEXTO </a:t>
            </a:r>
            <a:endParaRPr lang="pt-PT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12409674"/>
              </p:ext>
            </p:extLst>
          </p:nvPr>
        </p:nvGraphicFramePr>
        <p:xfrm>
          <a:off x="1887641" y="1427747"/>
          <a:ext cx="15958397" cy="864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tângulo 18"/>
          <p:cNvSpPr/>
          <p:nvPr/>
        </p:nvSpPr>
        <p:spPr>
          <a:xfrm rot="16200000">
            <a:off x="-1934535" y="5503017"/>
            <a:ext cx="6991930" cy="7153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ixaDeTexto 7"/>
          <p:cNvSpPr txBox="1"/>
          <p:nvPr/>
        </p:nvSpPr>
        <p:spPr>
          <a:xfrm>
            <a:off x="1887641" y="-36363"/>
            <a:ext cx="15958397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Dados Epidemiológicos </a:t>
            </a:r>
            <a:r>
              <a:rPr lang="pt-PT" sz="3600" dirty="0">
                <a:solidFill>
                  <a:schemeClr val="bg1"/>
                </a:solidFill>
                <a:latin typeface="Arial Nova Light" panose="020B0304020202020204" pitchFamily="34" charset="0"/>
              </a:rPr>
              <a:t>d</a:t>
            </a:r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a Região de Lisboa e Vale do Tejo</a:t>
            </a:r>
            <a:endParaRPr lang="pt-PT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8"/>
          <a:srcRect l="49742" t="11497" r="20860" b="7399"/>
          <a:stretch/>
        </p:blipFill>
        <p:spPr bwMode="auto">
          <a:xfrm>
            <a:off x="1493912" y="737937"/>
            <a:ext cx="5543354" cy="8999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9"/>
          <a:srcRect l="18580" t="12333" r="44614" b="25585"/>
          <a:stretch/>
        </p:blipFill>
        <p:spPr bwMode="auto">
          <a:xfrm>
            <a:off x="8842808" y="1427747"/>
            <a:ext cx="7844588" cy="8309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570175" y="5515830"/>
            <a:ext cx="4848324" cy="245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/>
          <p:cNvSpPr/>
          <p:nvPr/>
        </p:nvSpPr>
        <p:spPr>
          <a:xfrm>
            <a:off x="10443411" y="3561347"/>
            <a:ext cx="4219073" cy="30640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a direita 10"/>
          <p:cNvSpPr/>
          <p:nvPr/>
        </p:nvSpPr>
        <p:spPr>
          <a:xfrm>
            <a:off x="12304295" y="6047874"/>
            <a:ext cx="4776830" cy="38501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16908379" y="5947991"/>
            <a:ext cx="28911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Amadora</a:t>
            </a:r>
          </a:p>
          <a:p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Residem muitos dos imigrantes da CPLP</a:t>
            </a:r>
          </a:p>
          <a:p>
            <a:endParaRPr lang="pt-P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Elevada densidade populacional</a:t>
            </a:r>
          </a:p>
          <a:p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914147" y="10282989"/>
            <a:ext cx="260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Fonte: DGS (4 Julho 2017)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45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72720037"/>
              </p:ext>
            </p:extLst>
          </p:nvPr>
        </p:nvGraphicFramePr>
        <p:xfrm>
          <a:off x="1887641" y="1427747"/>
          <a:ext cx="17867652" cy="945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tângulo 18"/>
          <p:cNvSpPr/>
          <p:nvPr/>
        </p:nvSpPr>
        <p:spPr>
          <a:xfrm rot="16200000">
            <a:off x="-1934535" y="5503017"/>
            <a:ext cx="6991930" cy="7153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ixaDeTexto 7"/>
          <p:cNvSpPr txBox="1"/>
          <p:nvPr/>
        </p:nvSpPr>
        <p:spPr>
          <a:xfrm>
            <a:off x="1887641" y="-36363"/>
            <a:ext cx="1756994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O que estamos a fazer no </a:t>
            </a:r>
            <a:r>
              <a:rPr lang="pt-BR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âmbito da atenção </a:t>
            </a:r>
            <a:r>
              <a:rPr lang="pt-BR" sz="3600" dirty="0">
                <a:solidFill>
                  <a:schemeClr val="bg1"/>
                </a:solidFill>
                <a:latin typeface="Arial Nova Light" panose="020B0304020202020204" pitchFamily="34" charset="0"/>
              </a:rPr>
              <a:t>p</a:t>
            </a:r>
            <a:r>
              <a:rPr lang="pt-BR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rimária </a:t>
            </a:r>
            <a:r>
              <a:rPr lang="pt-BR" sz="3600" dirty="0">
                <a:solidFill>
                  <a:schemeClr val="bg1"/>
                </a:solidFill>
                <a:latin typeface="Arial Nova Light" panose="020B0304020202020204" pitchFamily="34" charset="0"/>
              </a:rPr>
              <a:t>no contexto da </a:t>
            </a:r>
            <a:r>
              <a:rPr lang="pt-BR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COVID? Investigação </a:t>
            </a:r>
            <a:endParaRPr lang="pt-PT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 flipH="1">
            <a:off x="7313334" y="3540547"/>
            <a:ext cx="563339" cy="12512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747121"/>
              </p:ext>
            </p:extLst>
          </p:nvPr>
        </p:nvGraphicFramePr>
        <p:xfrm>
          <a:off x="9760688" y="1427747"/>
          <a:ext cx="10191520" cy="522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373853" y="7363326"/>
            <a:ext cx="7443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rgbClr val="CAD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Analisar as dinâmicas </a:t>
            </a:r>
            <a:r>
              <a:rPr lang="pt-PT" sz="3200" b="1" dirty="0">
                <a:solidFill>
                  <a:srgbClr val="CAD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socioeconómicas, as preocupações e as dificuldades no acesso aos cuidados de saúde </a:t>
            </a:r>
            <a:r>
              <a:rPr lang="pt-PT" sz="3200" b="1" dirty="0" smtClean="0">
                <a:solidFill>
                  <a:srgbClr val="CAD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destas 420 </a:t>
            </a:r>
            <a:r>
              <a:rPr lang="pt-PT" sz="3200" b="1" dirty="0" smtClean="0">
                <a:solidFill>
                  <a:srgbClr val="CAD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famílias em tempos de pandemia </a:t>
            </a:r>
            <a:r>
              <a:rPr lang="pt-PT" sz="3200" b="1" dirty="0" smtClean="0">
                <a:solidFill>
                  <a:srgbClr val="CAD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(218 Imigrantes</a:t>
            </a:r>
            <a:r>
              <a:rPr lang="pt-PT" sz="3200" b="1" dirty="0" smtClean="0">
                <a:solidFill>
                  <a:srgbClr val="CAD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)</a:t>
            </a:r>
          </a:p>
          <a:p>
            <a:pPr algn="ctr"/>
            <a:r>
              <a:rPr lang="pt-PT" sz="3200" b="1" dirty="0" smtClean="0">
                <a:solidFill>
                  <a:srgbClr val="CAD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 -efeitos </a:t>
            </a:r>
            <a:r>
              <a:rPr lang="pt-PT" sz="3200" b="1" dirty="0" smtClean="0">
                <a:solidFill>
                  <a:srgbClr val="CAD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indiretos da </a:t>
            </a:r>
            <a:r>
              <a:rPr lang="pt-PT" sz="3200" b="1" dirty="0" smtClean="0">
                <a:solidFill>
                  <a:srgbClr val="CAD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pandemia-</a:t>
            </a:r>
          </a:p>
          <a:p>
            <a:pPr algn="ctr"/>
            <a:endParaRPr lang="pt-PT" sz="3200" b="1" dirty="0">
              <a:solidFill>
                <a:srgbClr val="CAD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5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Posição de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47324"/>
              </p:ext>
            </p:extLst>
          </p:nvPr>
        </p:nvGraphicFramePr>
        <p:xfrm>
          <a:off x="1657668" y="1691640"/>
          <a:ext cx="16873537" cy="961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627120" y="792480"/>
            <a:ext cx="1176528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METODOLOGIA ADOTADA</a:t>
            </a:r>
            <a:endParaRPr lang="pt-PT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81407940"/>
              </p:ext>
            </p:extLst>
          </p:nvPr>
        </p:nvGraphicFramePr>
        <p:xfrm>
          <a:off x="1919091" y="1098819"/>
          <a:ext cx="15958397" cy="976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tângulo 18"/>
          <p:cNvSpPr/>
          <p:nvPr/>
        </p:nvSpPr>
        <p:spPr>
          <a:xfrm rot="16200000">
            <a:off x="-1934535" y="5503017"/>
            <a:ext cx="6991930" cy="7153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ixaDeTexto 7"/>
          <p:cNvSpPr txBox="1"/>
          <p:nvPr/>
        </p:nvSpPr>
        <p:spPr>
          <a:xfrm>
            <a:off x="1887641" y="-36363"/>
            <a:ext cx="15958397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Alguns resultados (1 semana de questionários telefónicos)</a:t>
            </a:r>
          </a:p>
          <a:p>
            <a:pPr algn="ctr"/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90 famílias contactadas (64 imigrantes)</a:t>
            </a:r>
            <a:endParaRPr lang="pt-PT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Posição de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699595"/>
              </p:ext>
            </p:extLst>
          </p:nvPr>
        </p:nvGraphicFramePr>
        <p:xfrm>
          <a:off x="1657668" y="1691640"/>
          <a:ext cx="16873537" cy="961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627120" y="792480"/>
            <a:ext cx="1176528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CASOS PROBLEMATICOS IDENTIFICADOS</a:t>
            </a:r>
            <a:endParaRPr lang="pt-PT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90137685"/>
              </p:ext>
            </p:extLst>
          </p:nvPr>
        </p:nvGraphicFramePr>
        <p:xfrm>
          <a:off x="828862" y="1339450"/>
          <a:ext cx="15958397" cy="976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tângulo 18"/>
          <p:cNvSpPr/>
          <p:nvPr/>
        </p:nvSpPr>
        <p:spPr>
          <a:xfrm rot="16200000">
            <a:off x="-1934535" y="5503017"/>
            <a:ext cx="6991930" cy="7153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ixaDeTexto 7"/>
          <p:cNvSpPr txBox="1"/>
          <p:nvPr/>
        </p:nvSpPr>
        <p:spPr>
          <a:xfrm>
            <a:off x="1887641" y="-36363"/>
            <a:ext cx="15958397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O que estamos a fazer no </a:t>
            </a:r>
            <a:r>
              <a:rPr lang="pt-BR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âmbito da atenção </a:t>
            </a:r>
            <a:r>
              <a:rPr lang="pt-BR" sz="3600" dirty="0">
                <a:solidFill>
                  <a:schemeClr val="bg1"/>
                </a:solidFill>
                <a:latin typeface="Arial Nova Light" panose="020B0304020202020204" pitchFamily="34" charset="0"/>
              </a:rPr>
              <a:t>p</a:t>
            </a:r>
            <a:r>
              <a:rPr lang="pt-BR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rimária </a:t>
            </a:r>
            <a:r>
              <a:rPr lang="pt-BR" sz="3600" dirty="0">
                <a:solidFill>
                  <a:schemeClr val="bg1"/>
                </a:solidFill>
                <a:latin typeface="Arial Nova Light" panose="020B0304020202020204" pitchFamily="34" charset="0"/>
              </a:rPr>
              <a:t>no contexto da </a:t>
            </a:r>
            <a:r>
              <a:rPr lang="pt-BR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COVID?- Voluntariado</a:t>
            </a:r>
            <a:endParaRPr lang="pt-PT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Posição de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832274"/>
              </p:ext>
            </p:extLst>
          </p:nvPr>
        </p:nvGraphicFramePr>
        <p:xfrm>
          <a:off x="1657668" y="1691640"/>
          <a:ext cx="16873537" cy="961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627120" y="792480"/>
            <a:ext cx="1176528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chemeClr val="bg1"/>
                </a:solidFill>
                <a:latin typeface="Arial Nova Light" panose="020B0304020202020204" pitchFamily="34" charset="0"/>
              </a:rPr>
              <a:t>IMPACTO </a:t>
            </a:r>
            <a:r>
              <a:rPr lang="pt-PT" sz="3600" dirty="0" smtClean="0">
                <a:solidFill>
                  <a:schemeClr val="bg1"/>
                </a:solidFill>
                <a:latin typeface="Arial Nova Light" panose="020B0304020202020204" pitchFamily="34" charset="0"/>
              </a:rPr>
              <a:t>ESPERADO do trabalho do IHMT  </a:t>
            </a:r>
            <a:endParaRPr lang="pt-PT" sz="3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7205</TotalTime>
  <Words>902</Words>
  <Application>Microsoft Office PowerPoint</Application>
  <PresentationFormat>Personalizados</PresentationFormat>
  <Paragraphs>123</Paragraphs>
  <Slides>10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Arial Nova Light</vt:lpstr>
      <vt:lpstr>Calibri</vt:lpstr>
      <vt:lpstr>Calibri Light</vt:lpstr>
      <vt:lpstr>Tema do Office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Sofia Santos</dc:creator>
  <cp:lastModifiedBy>MRFOM</cp:lastModifiedBy>
  <cp:revision>998</cp:revision>
  <cp:lastPrinted>2019-05-06T06:13:24Z</cp:lastPrinted>
  <dcterms:created xsi:type="dcterms:W3CDTF">2019-01-11T13:45:02Z</dcterms:created>
  <dcterms:modified xsi:type="dcterms:W3CDTF">2020-07-05T16:03:00Z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2019-01-11T00:00:00Z</vt:filetime>
  </property>
</Properties>
</file>